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8" r:id="rId4"/>
    <p:sldId id="269" r:id="rId5"/>
    <p:sldId id="270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9CA1"/>
    <a:srgbClr val="800000"/>
    <a:srgbClr val="F79646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1310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54EDC-A88F-482A-B09D-D690A04B4ECF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0067" y="6304329"/>
            <a:ext cx="2057400" cy="365125"/>
          </a:xfrm>
          <a:prstGeom prst="rect">
            <a:avLst/>
          </a:prstGeom>
        </p:spPr>
        <p:txBody>
          <a:bodyPr/>
          <a:lstStyle/>
          <a:p>
            <a:fld id="{71C432C1-E681-4A42-A2FF-474F698F3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232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54EDC-A88F-482A-B09D-D690A04B4ECF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0067" y="6304329"/>
            <a:ext cx="2057400" cy="365125"/>
          </a:xfrm>
          <a:prstGeom prst="rect">
            <a:avLst/>
          </a:prstGeom>
        </p:spPr>
        <p:txBody>
          <a:bodyPr/>
          <a:lstStyle/>
          <a:p>
            <a:fld id="{71C432C1-E681-4A42-A2FF-474F698F3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870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54EDC-A88F-482A-B09D-D690A04B4ECF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0067" y="6304329"/>
            <a:ext cx="2057400" cy="365125"/>
          </a:xfrm>
          <a:prstGeom prst="rect">
            <a:avLst/>
          </a:prstGeom>
        </p:spPr>
        <p:txBody>
          <a:bodyPr/>
          <a:lstStyle/>
          <a:p>
            <a:fld id="{71C432C1-E681-4A42-A2FF-474F698F3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562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54EDC-A88F-482A-B09D-D690A04B4ECF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0067" y="6304329"/>
            <a:ext cx="2057400" cy="365125"/>
          </a:xfrm>
          <a:prstGeom prst="rect">
            <a:avLst/>
          </a:prstGeom>
        </p:spPr>
        <p:txBody>
          <a:bodyPr/>
          <a:lstStyle/>
          <a:p>
            <a:fld id="{71C432C1-E681-4A42-A2FF-474F698F3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220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54EDC-A88F-482A-B09D-D690A04B4ECF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0067" y="6304329"/>
            <a:ext cx="2057400" cy="365125"/>
          </a:xfrm>
          <a:prstGeom prst="rect">
            <a:avLst/>
          </a:prstGeom>
        </p:spPr>
        <p:txBody>
          <a:bodyPr/>
          <a:lstStyle/>
          <a:p>
            <a:fld id="{71C432C1-E681-4A42-A2FF-474F698F3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762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54EDC-A88F-482A-B09D-D690A04B4ECF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80067" y="6304329"/>
            <a:ext cx="2057400" cy="365125"/>
          </a:xfrm>
          <a:prstGeom prst="rect">
            <a:avLst/>
          </a:prstGeom>
        </p:spPr>
        <p:txBody>
          <a:bodyPr/>
          <a:lstStyle/>
          <a:p>
            <a:fld id="{71C432C1-E681-4A42-A2FF-474F698F3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21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54EDC-A88F-482A-B09D-D690A04B4ECF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80067" y="6304329"/>
            <a:ext cx="2057400" cy="365125"/>
          </a:xfrm>
          <a:prstGeom prst="rect">
            <a:avLst/>
          </a:prstGeom>
        </p:spPr>
        <p:txBody>
          <a:bodyPr/>
          <a:lstStyle/>
          <a:p>
            <a:fld id="{71C432C1-E681-4A42-A2FF-474F698F3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317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54EDC-A88F-482A-B09D-D690A04B4ECF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80067" y="6304329"/>
            <a:ext cx="2057400" cy="365125"/>
          </a:xfrm>
          <a:prstGeom prst="rect">
            <a:avLst/>
          </a:prstGeom>
        </p:spPr>
        <p:txBody>
          <a:bodyPr/>
          <a:lstStyle/>
          <a:p>
            <a:fld id="{71C432C1-E681-4A42-A2FF-474F698F3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04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54EDC-A88F-482A-B09D-D690A04B4ECF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80067" y="6304329"/>
            <a:ext cx="2057400" cy="365125"/>
          </a:xfrm>
          <a:prstGeom prst="rect">
            <a:avLst/>
          </a:prstGeom>
        </p:spPr>
        <p:txBody>
          <a:bodyPr/>
          <a:lstStyle/>
          <a:p>
            <a:fld id="{71C432C1-E681-4A42-A2FF-474F698F3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759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54EDC-A88F-482A-B09D-D690A04B4ECF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80067" y="6304329"/>
            <a:ext cx="2057400" cy="365125"/>
          </a:xfrm>
          <a:prstGeom prst="rect">
            <a:avLst/>
          </a:prstGeom>
        </p:spPr>
        <p:txBody>
          <a:bodyPr/>
          <a:lstStyle/>
          <a:p>
            <a:fld id="{71C432C1-E681-4A42-A2FF-474F698F3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005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54EDC-A88F-482A-B09D-D690A04B4ECF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80067" y="6304329"/>
            <a:ext cx="2057400" cy="365125"/>
          </a:xfrm>
          <a:prstGeom prst="rect">
            <a:avLst/>
          </a:prstGeom>
        </p:spPr>
        <p:txBody>
          <a:bodyPr/>
          <a:lstStyle/>
          <a:p>
            <a:fld id="{71C432C1-E681-4A42-A2FF-474F698F3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012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83" y="23071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183" y="12414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54EDC-A88F-482A-B09D-D690A04B4ECF}" type="datetimeFigureOut">
              <a:rPr lang="en-US" smtClean="0"/>
              <a:t>2/6/2015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0" y="1134533"/>
            <a:ext cx="9144000" cy="0"/>
          </a:xfrm>
          <a:prstGeom prst="line">
            <a:avLst/>
          </a:prstGeom>
          <a:ln w="127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6" descr="http://crackthemba.com/wp-content/uploads/2014/05/chicago_booth_logo.png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78"/>
          <a:stretch/>
        </p:blipFill>
        <p:spPr bwMode="auto">
          <a:xfrm>
            <a:off x="3429472" y="6303249"/>
            <a:ext cx="2285056" cy="49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 userDrawn="1"/>
        </p:nvCxnSpPr>
        <p:spPr>
          <a:xfrm flipV="1">
            <a:off x="0" y="6206067"/>
            <a:ext cx="9144000" cy="0"/>
          </a:xfrm>
          <a:prstGeom prst="line">
            <a:avLst/>
          </a:prstGeom>
          <a:ln w="127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7489316" y="6356351"/>
            <a:ext cx="16546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959CA1"/>
                </a:solidFill>
              </a:rPr>
              <a:t>#BoothFirstDay</a:t>
            </a:r>
            <a:endParaRPr lang="en-US" b="1" dirty="0">
              <a:solidFill>
                <a:srgbClr val="959CA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896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sinai.org/sites/default/files/living-in-chicag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69" r="15268"/>
          <a:stretch/>
        </p:blipFill>
        <p:spPr bwMode="auto">
          <a:xfrm>
            <a:off x="0" y="1467229"/>
            <a:ext cx="6365631" cy="432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-60385" y="1069675"/>
            <a:ext cx="9282023" cy="1552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453986"/>
            <a:ext cx="6365631" cy="4350456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0000"/>
                </a:schemeClr>
              </a:gs>
              <a:gs pos="70000">
                <a:srgbClr val="FFFFFF">
                  <a:alpha val="92000"/>
                </a:srgbClr>
              </a:gs>
              <a:gs pos="58450">
                <a:srgbClr val="FFFFFF">
                  <a:alpha val="88000"/>
                </a:srgbClr>
              </a:gs>
              <a:gs pos="85700">
                <a:srgbClr val="FFFFFF">
                  <a:alpha val="96000"/>
                </a:srgb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460607"/>
            <a:ext cx="9144000" cy="0"/>
          </a:xfrm>
          <a:prstGeom prst="line">
            <a:avLst/>
          </a:prstGeom>
          <a:ln w="19050"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5797820"/>
            <a:ext cx="9144000" cy="0"/>
          </a:xfrm>
          <a:prstGeom prst="line">
            <a:avLst/>
          </a:prstGeom>
          <a:ln w="19050"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5786831" y="2293584"/>
            <a:ext cx="3357169" cy="1335629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Living in Chicago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000" b="0" dirty="0"/>
              <a:t>C</a:t>
            </a:r>
            <a:r>
              <a:rPr lang="en-US" sz="2000" b="0" dirty="0" smtClean="0"/>
              <a:t>hicago Booth First Day</a:t>
            </a:r>
            <a:endParaRPr lang="en-US" sz="2000" b="0" dirty="0"/>
          </a:p>
        </p:txBody>
      </p:sp>
      <p:sp>
        <p:nvSpPr>
          <p:cNvPr id="15" name="TextBox 14"/>
          <p:cNvSpPr txBox="1"/>
          <p:nvPr/>
        </p:nvSpPr>
        <p:spPr>
          <a:xfrm>
            <a:off x="5786830" y="3928560"/>
            <a:ext cx="3357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Partner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69012" y="6143292"/>
            <a:ext cx="9282023" cy="1552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12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River North (5-10% of Students)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48660" y="1337093"/>
            <a:ext cx="4962547" cy="452042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400" b="1" dirty="0" smtClean="0"/>
              <a:t>Options: </a:t>
            </a:r>
            <a:r>
              <a:rPr lang="en-US" sz="2400" dirty="0" smtClean="0"/>
              <a:t>Upscale apartments and condos</a:t>
            </a:r>
          </a:p>
          <a:p>
            <a:endParaRPr lang="en-US" sz="2400" dirty="0" smtClean="0"/>
          </a:p>
          <a:p>
            <a:r>
              <a:rPr lang="en-US" sz="2400" b="1" dirty="0" smtClean="0"/>
              <a:t>Vibe:</a:t>
            </a:r>
            <a:r>
              <a:rPr lang="en-US" sz="2400" dirty="0" smtClean="0"/>
              <a:t> Singles, young couples with no children (tons of bars and restaurants)</a:t>
            </a:r>
          </a:p>
          <a:p>
            <a:endParaRPr lang="en-US" sz="2400" dirty="0" smtClean="0"/>
          </a:p>
          <a:p>
            <a:r>
              <a:rPr lang="en-US" sz="2400" b="1" dirty="0" smtClean="0"/>
              <a:t>Commute:</a:t>
            </a:r>
          </a:p>
          <a:p>
            <a:pPr marL="461963" indent="-230188">
              <a:buFont typeface="Arial" panose="020B0604020202020204" pitchFamily="34" charset="0"/>
              <a:buChar char="•"/>
            </a:pPr>
            <a:r>
              <a:rPr lang="en-US" sz="2400" dirty="0" smtClean="0"/>
              <a:t>35-40 minute bus</a:t>
            </a:r>
          </a:p>
          <a:p>
            <a:pPr marL="461963" indent="-230188">
              <a:buFont typeface="Arial" panose="020B0604020202020204" pitchFamily="34" charset="0"/>
              <a:buChar char="•"/>
            </a:pPr>
            <a:r>
              <a:rPr lang="en-US" sz="2400" dirty="0" smtClean="0"/>
              <a:t>Drive </a:t>
            </a:r>
          </a:p>
          <a:p>
            <a:pPr marL="461963" indent="-230188">
              <a:buFont typeface="Arial" panose="020B0604020202020204" pitchFamily="34" charset="0"/>
              <a:buChar char="•"/>
            </a:pPr>
            <a:r>
              <a:rPr lang="en-US" sz="2400" dirty="0" smtClean="0"/>
              <a:t>15 min. walk, 18 min. Metra</a:t>
            </a:r>
          </a:p>
          <a:p>
            <a:endParaRPr lang="en-US" sz="2400" dirty="0" smtClean="0"/>
          </a:p>
          <a:p>
            <a:r>
              <a:rPr lang="en-US" sz="2400" b="1" dirty="0" smtClean="0"/>
              <a:t>Rent (1B)</a:t>
            </a:r>
            <a:r>
              <a:rPr lang="en-US" sz="2400" dirty="0" smtClean="0"/>
              <a:t>: $2,000+</a:t>
            </a:r>
            <a:endParaRPr lang="en-US" sz="2400" b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61" t="4182" r="25299" b="4864"/>
          <a:stretch/>
        </p:blipFill>
        <p:spPr bwMode="auto">
          <a:xfrm>
            <a:off x="5945826" y="1466310"/>
            <a:ext cx="2728867" cy="4391205"/>
          </a:xfrm>
          <a:prstGeom prst="rect">
            <a:avLst/>
          </a:prstGeom>
          <a:solidFill>
            <a:schemeClr val="accent6">
              <a:alpha val="6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50800" dist="38100" dir="2699999" algn="ctr" rotWithShape="0">
                    <a:schemeClr val="tx1">
                      <a:alpha val="40000"/>
                    </a:schemeClr>
                  </a:outerShdw>
                </a:effectLst>
              </a14:hiddenEffects>
            </a:ext>
          </a:extLst>
        </p:spPr>
      </p:pic>
      <p:sp>
        <p:nvSpPr>
          <p:cNvPr id="12" name="Freeform 11"/>
          <p:cNvSpPr/>
          <p:nvPr/>
        </p:nvSpPr>
        <p:spPr>
          <a:xfrm>
            <a:off x="6064370" y="1628387"/>
            <a:ext cx="1518249" cy="1097560"/>
          </a:xfrm>
          <a:custGeom>
            <a:avLst/>
            <a:gdLst>
              <a:gd name="connsiteX0" fmla="*/ 0 w 2233613"/>
              <a:gd name="connsiteY0" fmla="*/ 0 h 1585912"/>
              <a:gd name="connsiteX1" fmla="*/ 2219325 w 2233613"/>
              <a:gd name="connsiteY1" fmla="*/ 0 h 1585912"/>
              <a:gd name="connsiteX2" fmla="*/ 2233613 w 2233613"/>
              <a:gd name="connsiteY2" fmla="*/ 1133475 h 1585912"/>
              <a:gd name="connsiteX3" fmla="*/ 1838325 w 2233613"/>
              <a:gd name="connsiteY3" fmla="*/ 1390650 h 1585912"/>
              <a:gd name="connsiteX4" fmla="*/ 952500 w 2233613"/>
              <a:gd name="connsiteY4" fmla="*/ 1390650 h 1585912"/>
              <a:gd name="connsiteX5" fmla="*/ 804863 w 2233613"/>
              <a:gd name="connsiteY5" fmla="*/ 1538287 h 1585912"/>
              <a:gd name="connsiteX6" fmla="*/ 757238 w 2233613"/>
              <a:gd name="connsiteY6" fmla="*/ 1585912 h 1585912"/>
              <a:gd name="connsiteX7" fmla="*/ 4763 w 2233613"/>
              <a:gd name="connsiteY7" fmla="*/ 309562 h 1585912"/>
              <a:gd name="connsiteX8" fmla="*/ 0 w 2233613"/>
              <a:gd name="connsiteY8" fmla="*/ 0 h 1585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3613" h="1585912">
                <a:moveTo>
                  <a:pt x="0" y="0"/>
                </a:moveTo>
                <a:lnTo>
                  <a:pt x="2219325" y="0"/>
                </a:lnTo>
                <a:lnTo>
                  <a:pt x="2233613" y="1133475"/>
                </a:lnTo>
                <a:lnTo>
                  <a:pt x="1838325" y="1390650"/>
                </a:lnTo>
                <a:lnTo>
                  <a:pt x="952500" y="1390650"/>
                </a:lnTo>
                <a:lnTo>
                  <a:pt x="804863" y="1538287"/>
                </a:lnTo>
                <a:lnTo>
                  <a:pt x="757238" y="1585912"/>
                </a:lnTo>
                <a:lnTo>
                  <a:pt x="4763" y="309562"/>
                </a:lnTo>
                <a:cubicBezTo>
                  <a:pt x="3175" y="206375"/>
                  <a:pt x="1588" y="103187"/>
                  <a:pt x="0" y="0"/>
                </a:cubicBezTo>
                <a:close/>
              </a:path>
            </a:pathLst>
          </a:custGeom>
          <a:solidFill>
            <a:schemeClr val="accent6">
              <a:alpha val="60000"/>
            </a:schemeClr>
          </a:solidFill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50800" dist="38100" dir="2699999" algn="ctr" rotWithShape="0">
                    <a:schemeClr val="tx1">
                      <a:alpha val="40000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       River </a:t>
            </a:r>
            <a:r>
              <a:rPr lang="en-US" sz="1000" b="1" dirty="0">
                <a:solidFill>
                  <a:schemeClr val="tx1"/>
                </a:solidFill>
              </a:rPr>
              <a:t>North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740370" y="2309293"/>
            <a:ext cx="98365" cy="10471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50800" dist="38100" dir="2699999" algn="ctr" rotWithShape="0">
                    <a:schemeClr val="tx1">
                      <a:alpha val="40000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74320" rtlCol="0" anchor="ctr"/>
          <a:lstStyle/>
          <a:p>
            <a:r>
              <a:rPr lang="en-US" sz="900" b="1" dirty="0" smtClean="0">
                <a:solidFill>
                  <a:schemeClr val="tx1"/>
                </a:solidFill>
              </a:rPr>
              <a:t>Gleacher Center</a:t>
            </a:r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606221" y="2927879"/>
            <a:ext cx="98365" cy="10471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50800" dist="38100" dir="2699999" algn="ctr" rotWithShape="0">
                    <a:schemeClr val="tx1">
                      <a:alpha val="40000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182880" rtlCol="0" anchor="ctr"/>
          <a:lstStyle/>
          <a:p>
            <a:pPr algn="r"/>
            <a:r>
              <a:rPr lang="en-US" sz="900" b="1" dirty="0" smtClean="0">
                <a:solidFill>
                  <a:schemeClr val="tx1"/>
                </a:solidFill>
              </a:rPr>
              <a:t>Metra station</a:t>
            </a:r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88623" y="5218981"/>
            <a:ext cx="514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Hyde Park</a:t>
            </a:r>
            <a:endParaRPr lang="en-US" sz="1200" b="1" dirty="0"/>
          </a:p>
        </p:txBody>
      </p:sp>
      <p:sp>
        <p:nvSpPr>
          <p:cNvPr id="23" name="Down Arrow 22"/>
          <p:cNvSpPr/>
          <p:nvPr/>
        </p:nvSpPr>
        <p:spPr>
          <a:xfrm>
            <a:off x="6332902" y="5618298"/>
            <a:ext cx="224287" cy="198408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71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Neighborhoods (10-15% of Students)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32914" y="148587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u="sng" dirty="0" smtClean="0"/>
              <a:t>Hyde Park (7%)</a:t>
            </a:r>
          </a:p>
          <a:p>
            <a:r>
              <a:rPr lang="en-US" b="1" dirty="0" smtClean="0"/>
              <a:t>Options: </a:t>
            </a:r>
            <a:r>
              <a:rPr lang="en-US" dirty="0" smtClean="0"/>
              <a:t>Duplex buildings and houses</a:t>
            </a:r>
          </a:p>
          <a:p>
            <a:r>
              <a:rPr lang="en-US" b="1" dirty="0" smtClean="0"/>
              <a:t>Vibe:</a:t>
            </a:r>
            <a:r>
              <a:rPr lang="en-US" dirty="0" smtClean="0"/>
              <a:t> Undergrad students, other grad students, professors and families </a:t>
            </a:r>
          </a:p>
          <a:p>
            <a:r>
              <a:rPr lang="en-US" b="1" dirty="0" smtClean="0"/>
              <a:t>Commute: </a:t>
            </a:r>
            <a:r>
              <a:rPr lang="en-US" dirty="0" smtClean="0"/>
              <a:t>5-15 min. walk</a:t>
            </a:r>
          </a:p>
          <a:p>
            <a:r>
              <a:rPr lang="en-US" b="1" dirty="0" smtClean="0"/>
              <a:t>Rent (1B)</a:t>
            </a:r>
            <a:r>
              <a:rPr lang="en-US" dirty="0" smtClean="0"/>
              <a:t>: $1,000+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4068788" y="3805471"/>
            <a:ext cx="547470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/>
              <a:t>Lincoln Park | Wicker Park | Logan Sq. (7%)</a:t>
            </a:r>
          </a:p>
          <a:p>
            <a:r>
              <a:rPr lang="en-US" b="1" dirty="0" smtClean="0"/>
              <a:t>Options: </a:t>
            </a:r>
            <a:r>
              <a:rPr lang="en-US" dirty="0" smtClean="0"/>
              <a:t>Duplex buildings, cafés, restaurants, bars</a:t>
            </a:r>
          </a:p>
          <a:p>
            <a:r>
              <a:rPr lang="en-US" b="1" dirty="0" smtClean="0"/>
              <a:t>Vibe: </a:t>
            </a:r>
            <a:r>
              <a:rPr lang="en-US" dirty="0" smtClean="0"/>
              <a:t>Hipsters: Wicker Park, Logan Square</a:t>
            </a:r>
          </a:p>
          <a:p>
            <a:r>
              <a:rPr lang="en-US" dirty="0" smtClean="0"/>
              <a:t>Young families: Lincoln Park</a:t>
            </a:r>
          </a:p>
          <a:p>
            <a:r>
              <a:rPr lang="en-US" b="1" dirty="0" smtClean="0"/>
              <a:t>Commute: </a:t>
            </a:r>
            <a:r>
              <a:rPr lang="en-US" dirty="0" smtClean="0"/>
              <a:t>30-45 min. drive or 75 min. by public transportation</a:t>
            </a:r>
          </a:p>
          <a:p>
            <a:r>
              <a:rPr lang="en-US" b="1" dirty="0" smtClean="0"/>
              <a:t>Rent (1B)</a:t>
            </a:r>
            <a:r>
              <a:rPr lang="en-US" dirty="0" smtClean="0"/>
              <a:t>: $1,300+</a:t>
            </a:r>
            <a:endParaRPr lang="en-US" b="1" dirty="0"/>
          </a:p>
        </p:txBody>
      </p:sp>
      <p:pic>
        <p:nvPicPr>
          <p:cNvPr id="6146" name="Picture 2" descr="http://www.chicagomonthlyparking.com/wp-content/uploads/2012/08/Lincoln-Park-Monthly-Park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3" y="3621511"/>
            <a:ext cx="3515558" cy="234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smartmuseum.uchicago.edu/assets/Commun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929" y="1277806"/>
            <a:ext cx="3515558" cy="234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27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Considerations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39183" y="1253331"/>
            <a:ext cx="7886700" cy="4351338"/>
          </a:xfrm>
        </p:spPr>
        <p:txBody>
          <a:bodyPr>
            <a:noAutofit/>
          </a:bodyPr>
          <a:lstStyle/>
          <a:p>
            <a:r>
              <a:rPr lang="en-US" dirty="0" smtClean="0"/>
              <a:t>Some additional things to consider…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en-US" sz="2200" dirty="0" smtClean="0"/>
              <a:t>Parking (Included? Cost to rent?)</a:t>
            </a:r>
          </a:p>
          <a:p>
            <a:pPr lvl="1">
              <a:lnSpc>
                <a:spcPct val="100000"/>
              </a:lnSpc>
            </a:pPr>
            <a:r>
              <a:rPr lang="en-US" sz="2200" dirty="0" smtClean="0"/>
              <a:t>Proximity to public transportation</a:t>
            </a:r>
          </a:p>
          <a:p>
            <a:pPr lvl="1">
              <a:lnSpc>
                <a:spcPct val="100000"/>
              </a:lnSpc>
            </a:pPr>
            <a:r>
              <a:rPr lang="en-US" sz="2200" dirty="0" smtClean="0"/>
              <a:t>Utilities (Included?)</a:t>
            </a:r>
          </a:p>
          <a:p>
            <a:pPr lvl="1">
              <a:lnSpc>
                <a:spcPct val="100000"/>
              </a:lnSpc>
            </a:pPr>
            <a:r>
              <a:rPr lang="en-US" sz="2200" dirty="0" smtClean="0"/>
              <a:t>Washer/Dryer (In-unit –or</a:t>
            </a:r>
            <a:r>
              <a:rPr lang="en-US" sz="2200" dirty="0"/>
              <a:t> –</a:t>
            </a:r>
            <a:r>
              <a:rPr lang="en-US" sz="2200" dirty="0" smtClean="0"/>
              <a:t> community?)</a:t>
            </a:r>
          </a:p>
          <a:p>
            <a:pPr lvl="1">
              <a:lnSpc>
                <a:spcPct val="100000"/>
              </a:lnSpc>
            </a:pPr>
            <a:r>
              <a:rPr lang="en-US" sz="2200" dirty="0" smtClean="0"/>
              <a:t>Renter’s Insurance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Schools</a:t>
            </a:r>
          </a:p>
          <a:p>
            <a:pPr lvl="1">
              <a:lnSpc>
                <a:spcPct val="100000"/>
              </a:lnSpc>
            </a:pPr>
            <a:r>
              <a:rPr lang="en-US" sz="2200" dirty="0" smtClean="0"/>
              <a:t>Pets </a:t>
            </a:r>
            <a:r>
              <a:rPr lang="en-US" sz="2200" dirty="0"/>
              <a:t>(Restrictions</a:t>
            </a:r>
            <a:r>
              <a:rPr lang="en-US" sz="2200" dirty="0" smtClean="0"/>
              <a:t>?)</a:t>
            </a:r>
          </a:p>
          <a:p>
            <a:pPr lvl="1">
              <a:lnSpc>
                <a:spcPct val="100000"/>
              </a:lnSpc>
            </a:pPr>
            <a:r>
              <a:rPr lang="en-US" sz="2200" dirty="0" smtClean="0"/>
              <a:t>Amenities (Gym? Pool? Classes? Party room?)</a:t>
            </a:r>
          </a:p>
          <a:p>
            <a:pPr lvl="1">
              <a:lnSpc>
                <a:spcPct val="100000"/>
              </a:lnSpc>
            </a:pPr>
            <a:r>
              <a:rPr lang="en-US" sz="2200" dirty="0" smtClean="0"/>
              <a:t>Lease term: 12 months / 24 months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Snow removal (if not in high rise / condo)</a:t>
            </a:r>
          </a:p>
          <a:p>
            <a:pPr lvl="1">
              <a:lnSpc>
                <a:spcPct val="100000"/>
              </a:lnSpc>
            </a:pPr>
            <a:r>
              <a:rPr lang="en-US" sz="2200" dirty="0" smtClean="0"/>
              <a:t>Proximity to night life / restaurants / cultural events</a:t>
            </a:r>
          </a:p>
          <a:p>
            <a:pPr lvl="1">
              <a:lnSpc>
                <a:spcPct val="100000"/>
              </a:lnSpc>
            </a:pPr>
            <a:endParaRPr lang="en-US" sz="2200" dirty="0" smtClean="0"/>
          </a:p>
          <a:p>
            <a:pPr lvl="1">
              <a:lnSpc>
                <a:spcPct val="100000"/>
              </a:lnSpc>
            </a:pPr>
            <a:endParaRPr lang="en-US" sz="2200" dirty="0" smtClean="0"/>
          </a:p>
          <a:p>
            <a:pPr lvl="1">
              <a:lnSpc>
                <a:spcPct val="100000"/>
              </a:lnSpc>
            </a:pPr>
            <a:endParaRPr lang="en-US" sz="2200" dirty="0" smtClean="0"/>
          </a:p>
          <a:p>
            <a:pPr lvl="1">
              <a:lnSpc>
                <a:spcPct val="100000"/>
              </a:lnSpc>
            </a:pPr>
            <a:endParaRPr lang="en-US" sz="1800" dirty="0"/>
          </a:p>
          <a:p>
            <a:pPr lvl="1">
              <a:lnSpc>
                <a:spcPct val="100000"/>
              </a:lnSpc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147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033" y="2766219"/>
            <a:ext cx="5557935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dirty="0" smtClean="0"/>
              <a:t>Questions?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17920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Living in Chicago: The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6058" y="1253331"/>
            <a:ext cx="7886700" cy="4351338"/>
          </a:xfrm>
        </p:spPr>
        <p:txBody>
          <a:bodyPr>
            <a:noAutofit/>
          </a:bodyPr>
          <a:lstStyle/>
          <a:p>
            <a:r>
              <a:rPr lang="en-US" dirty="0"/>
              <a:t>Chicago is home to...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237 square miles of land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An estimated 2,695,598 residents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77 community areas / more than 100 neighborhoods</a:t>
            </a:r>
          </a:p>
          <a:p>
            <a:pPr lvl="1">
              <a:lnSpc>
                <a:spcPct val="100000"/>
              </a:lnSpc>
            </a:pPr>
            <a:r>
              <a:rPr lang="en-US" sz="1800" dirty="0" smtClean="0"/>
              <a:t>Dozens </a:t>
            </a:r>
            <a:r>
              <a:rPr lang="en-US" sz="1800" dirty="0"/>
              <a:t>of cultural institutions, historical sites and museums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More than 200 theaters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Nearly 200 art galleries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More than 7,300 restaurants</a:t>
            </a:r>
          </a:p>
          <a:p>
            <a:pPr lvl="1">
              <a:lnSpc>
                <a:spcPct val="100000"/>
              </a:lnSpc>
            </a:pPr>
            <a:r>
              <a:rPr lang="en-US" sz="1800" dirty="0" smtClean="0"/>
              <a:t>26 </a:t>
            </a:r>
            <a:r>
              <a:rPr lang="en-US" sz="1800" dirty="0"/>
              <a:t>miles of lakefront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15 miles </a:t>
            </a:r>
            <a:r>
              <a:rPr lang="en-US" sz="1800" dirty="0" smtClean="0"/>
              <a:t>of </a:t>
            </a:r>
            <a:r>
              <a:rPr lang="en-US" sz="1800" dirty="0"/>
              <a:t>beaches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36 annual parades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19 miles of lakefront bicycle paths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552 </a:t>
            </a:r>
            <a:r>
              <a:rPr lang="en-US" sz="1800" dirty="0" smtClean="0"/>
              <a:t>parks</a:t>
            </a:r>
            <a:endParaRPr lang="en-US" sz="1800" dirty="0"/>
          </a:p>
        </p:txBody>
      </p:sp>
      <p:pic>
        <p:nvPicPr>
          <p:cNvPr id="4" name="Picture 4" descr="http://images.world66.com/se/ar/s_/sears_tower_1_galleryfull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928" b="98919" l="9949" r="89880">
                        <a14:foregroundMark x1="34991" y1="10721" x2="34991" y2="10721"/>
                        <a14:foregroundMark x1="46827" y1="12342" x2="46827" y2="12342"/>
                        <a14:foregroundMark x1="38250" y1="14505" x2="38250" y2="14505"/>
                        <a14:foregroundMark x1="49228" y1="16126" x2="49228" y2="16126"/>
                        <a14:foregroundMark x1="35678" y1="14414" x2="35678" y2="14414"/>
                        <a14:foregroundMark x1="44940" y1="74775" x2="44940" y2="74775"/>
                        <a14:foregroundMark x1="46312" y1="66847" x2="46312" y2="66847"/>
                        <a14:foregroundMark x1="45626" y1="81441" x2="45626" y2="81441"/>
                        <a14:foregroundMark x1="51630" y1="95045" x2="51630" y2="95045"/>
                        <a14:foregroundMark x1="81818" y1="99009" x2="81818" y2="99009"/>
                        <a14:foregroundMark x1="84220" y1="96486" x2="84220" y2="96486"/>
                        <a14:foregroundMark x1="80274" y1="96667" x2="80274" y2="96667"/>
                        <a14:foregroundMark x1="75643" y1="97928" x2="75643" y2="97928"/>
                        <a14:foregroundMark x1="86449" y1="97928" x2="86449" y2="97928"/>
                        <a14:foregroundMark x1="88165" y1="98108" x2="88165" y2="98108"/>
                        <a14:foregroundMark x1="33619" y1="13423" x2="33619" y2="13423"/>
                        <a14:foregroundMark x1="47341" y1="14234" x2="47341" y2="14234"/>
                        <a14:foregroundMark x1="35163" y1="12613" x2="35163" y2="12613"/>
                        <a14:foregroundMark x1="35334" y1="8739" x2="35334" y2="8739"/>
                        <a14:foregroundMark x1="35334" y1="7928" x2="35334" y2="7928"/>
                        <a14:foregroundMark x1="46141" y1="9099" x2="46141" y2="9099"/>
                        <a14:foregroundMark x1="46484" y1="10541" x2="46484" y2="10541"/>
                        <a14:foregroundMark x1="53345" y1="21261" x2="53345" y2="21261"/>
                        <a14:backgroundMark x1="91252" y1="93063" x2="91252" y2="93063"/>
                        <a14:backgroundMark x1="16467" y1="84144" x2="16467" y2="84144"/>
                        <a14:backgroundMark x1="14751" y1="96486" x2="14751" y2="964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698" b="6177"/>
          <a:stretch/>
        </p:blipFill>
        <p:spPr bwMode="auto">
          <a:xfrm>
            <a:off x="3" y="701812"/>
            <a:ext cx="2596551" cy="615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-media-cache-ak0.pinimg.com/236x/39/7e/d7/397ed78b09f1ba0da3343ba138e1db88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434" y="3025455"/>
            <a:ext cx="3369633" cy="322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3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Living in </a:t>
            </a:r>
            <a:r>
              <a:rPr lang="en-US" dirty="0" smtClean="0"/>
              <a:t>Chicago: Where am I?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91030" y="4500978"/>
            <a:ext cx="776606" cy="1451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369" y="1236683"/>
            <a:ext cx="6457262" cy="4792133"/>
          </a:xfrm>
          <a:prstGeom prst="rect">
            <a:avLst/>
          </a:prstGeom>
        </p:spPr>
      </p:pic>
      <p:sp>
        <p:nvSpPr>
          <p:cNvPr id="12" name="5-Point Star 11"/>
          <p:cNvSpPr/>
          <p:nvPr/>
        </p:nvSpPr>
        <p:spPr>
          <a:xfrm>
            <a:off x="7039992" y="5663954"/>
            <a:ext cx="177553" cy="168675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6730753" y="4218374"/>
            <a:ext cx="177553" cy="168675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3127899" y="2597756"/>
            <a:ext cx="177553" cy="168675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5077001" y="5719303"/>
            <a:ext cx="177553" cy="168675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6918985" y="3927494"/>
            <a:ext cx="177553" cy="168675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6715825" y="3927494"/>
            <a:ext cx="177553" cy="168675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094374" y="5620414"/>
            <a:ext cx="834502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Booth</a:t>
            </a:r>
            <a:endParaRPr lang="en-US" sz="1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165427" y="5665140"/>
            <a:ext cx="834502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Midway</a:t>
            </a:r>
            <a:endParaRPr lang="en-US" sz="1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293397" y="2543593"/>
            <a:ext cx="834502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O’Hare</a:t>
            </a:r>
            <a:endParaRPr lang="en-US" sz="12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819529" y="3594973"/>
            <a:ext cx="834502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/>
              <a:t>Gleacher</a:t>
            </a:r>
            <a:endParaRPr lang="en-US" sz="1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7096538" y="4110050"/>
            <a:ext cx="834502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Navy Pier</a:t>
            </a:r>
            <a:endParaRPr lang="en-US" sz="12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5726112" y="4362478"/>
            <a:ext cx="1004641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“The Bean”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75883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13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Living in </a:t>
            </a:r>
            <a:r>
              <a:rPr lang="en-US" dirty="0" smtClean="0"/>
              <a:t>Chicago: </a:t>
            </a:r>
            <a:r>
              <a:rPr lang="en-US" smtClean="0"/>
              <a:t>Neighborhood Overview</a:t>
            </a:r>
            <a:endParaRPr lang="en-US" dirty="0"/>
          </a:p>
        </p:txBody>
      </p:sp>
      <p:pic>
        <p:nvPicPr>
          <p:cNvPr id="6" name="Picture 2" descr="http://www.mappery.com/maps/Chicago-Neighborhoods-Ma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029" y="1194543"/>
            <a:ext cx="3138040" cy="4820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47877" y="1318805"/>
            <a:ext cx="5584054" cy="4572000"/>
          </a:xfrm>
          <a:prstGeom prst="rect">
            <a:avLst/>
          </a:prstGeom>
        </p:spPr>
        <p:txBody>
          <a:bodyPr wrap="square" numCol="5">
            <a:spAutoFit/>
          </a:bodyPr>
          <a:lstStyle/>
          <a:p>
            <a:r>
              <a:rPr lang="en-US" sz="600" dirty="0"/>
              <a:t>Albany Park</a:t>
            </a:r>
          </a:p>
          <a:p>
            <a:r>
              <a:rPr lang="en-US" sz="600" dirty="0" err="1"/>
              <a:t>Altgeld</a:t>
            </a:r>
            <a:r>
              <a:rPr lang="en-US" sz="600" dirty="0"/>
              <a:t> Gardens</a:t>
            </a:r>
          </a:p>
          <a:p>
            <a:r>
              <a:rPr lang="en-US" sz="600" dirty="0"/>
              <a:t>Andersonville</a:t>
            </a:r>
          </a:p>
          <a:p>
            <a:r>
              <a:rPr lang="en-US" sz="600" dirty="0"/>
              <a:t>Archer Heights</a:t>
            </a:r>
          </a:p>
          <a:p>
            <a:r>
              <a:rPr lang="en-US" sz="600" dirty="0" err="1"/>
              <a:t>Armour</a:t>
            </a:r>
            <a:r>
              <a:rPr lang="en-US" sz="600" dirty="0"/>
              <a:t> Square</a:t>
            </a:r>
          </a:p>
          <a:p>
            <a:r>
              <a:rPr lang="en-US" sz="600" dirty="0"/>
              <a:t>Ashburn</a:t>
            </a:r>
          </a:p>
          <a:p>
            <a:r>
              <a:rPr lang="en-US" sz="600" dirty="0"/>
              <a:t>Ashburn Estates</a:t>
            </a:r>
          </a:p>
          <a:p>
            <a:r>
              <a:rPr lang="en-US" sz="600" dirty="0"/>
              <a:t>Auburn Gresham</a:t>
            </a:r>
          </a:p>
          <a:p>
            <a:r>
              <a:rPr lang="en-US" sz="600" dirty="0"/>
              <a:t>Avalon Park</a:t>
            </a:r>
          </a:p>
          <a:p>
            <a:r>
              <a:rPr lang="en-US" sz="600" dirty="0"/>
              <a:t>Avondale</a:t>
            </a:r>
          </a:p>
          <a:p>
            <a:r>
              <a:rPr lang="en-US" sz="600" dirty="0"/>
              <a:t>Avondale Gardens</a:t>
            </a:r>
          </a:p>
          <a:p>
            <a:r>
              <a:rPr lang="en-US" sz="600" dirty="0"/>
              <a:t>Back of the Yards</a:t>
            </a:r>
          </a:p>
          <a:p>
            <a:r>
              <a:rPr lang="en-US" sz="600" dirty="0"/>
              <a:t>Belmont Central</a:t>
            </a:r>
          </a:p>
          <a:p>
            <a:r>
              <a:rPr lang="en-US" sz="600" dirty="0"/>
              <a:t>Belmont Gardens</a:t>
            </a:r>
          </a:p>
          <a:p>
            <a:r>
              <a:rPr lang="en-US" sz="600" dirty="0"/>
              <a:t>Belmont Heights</a:t>
            </a:r>
          </a:p>
          <a:p>
            <a:r>
              <a:rPr lang="en-US" sz="600" dirty="0"/>
              <a:t>Belmont Terrace</a:t>
            </a:r>
          </a:p>
          <a:p>
            <a:r>
              <a:rPr lang="en-US" sz="600" dirty="0"/>
              <a:t>Beverly</a:t>
            </a:r>
          </a:p>
          <a:p>
            <a:r>
              <a:rPr lang="en-US" sz="600" dirty="0"/>
              <a:t>Beverly View</a:t>
            </a:r>
          </a:p>
          <a:p>
            <a:r>
              <a:rPr lang="en-US" sz="600" dirty="0"/>
              <a:t>Beverly Woods</a:t>
            </a:r>
          </a:p>
          <a:p>
            <a:r>
              <a:rPr lang="en-US" sz="600" dirty="0"/>
              <a:t>Big Oaks</a:t>
            </a:r>
          </a:p>
          <a:p>
            <a:r>
              <a:rPr lang="en-US" sz="600" dirty="0" err="1"/>
              <a:t>Boystown</a:t>
            </a:r>
            <a:endParaRPr lang="en-US" sz="600" dirty="0"/>
          </a:p>
          <a:p>
            <a:r>
              <a:rPr lang="en-US" sz="600" dirty="0" err="1"/>
              <a:t>Bowmanville</a:t>
            </a:r>
            <a:endParaRPr lang="en-US" sz="600" dirty="0"/>
          </a:p>
          <a:p>
            <a:r>
              <a:rPr lang="en-US" sz="600" dirty="0"/>
              <a:t>Brainerd</a:t>
            </a:r>
          </a:p>
          <a:p>
            <a:r>
              <a:rPr lang="en-US" sz="600" dirty="0"/>
              <a:t>Brickyard</a:t>
            </a:r>
          </a:p>
          <a:p>
            <a:r>
              <a:rPr lang="en-US" sz="600" dirty="0"/>
              <a:t>Bridgeport</a:t>
            </a:r>
          </a:p>
          <a:p>
            <a:r>
              <a:rPr lang="en-US" sz="600" dirty="0"/>
              <a:t>Brighton Park</a:t>
            </a:r>
          </a:p>
          <a:p>
            <a:r>
              <a:rPr lang="en-US" sz="600" dirty="0" err="1"/>
              <a:t>Bronzeville</a:t>
            </a:r>
            <a:endParaRPr lang="en-US" sz="600" dirty="0"/>
          </a:p>
          <a:p>
            <a:r>
              <a:rPr lang="en-US" sz="600" dirty="0" err="1"/>
              <a:t>Bucktown</a:t>
            </a:r>
            <a:endParaRPr lang="en-US" sz="600" dirty="0"/>
          </a:p>
          <a:p>
            <a:r>
              <a:rPr lang="en-US" sz="600" dirty="0" err="1"/>
              <a:t>Budlong</a:t>
            </a:r>
            <a:r>
              <a:rPr lang="en-US" sz="600" dirty="0"/>
              <a:t> Woods</a:t>
            </a:r>
          </a:p>
          <a:p>
            <a:r>
              <a:rPr lang="en-US" sz="600" dirty="0"/>
              <a:t>Buena Park</a:t>
            </a:r>
          </a:p>
          <a:p>
            <a:r>
              <a:rPr lang="en-US" sz="600" dirty="0"/>
              <a:t>Burnside</a:t>
            </a:r>
          </a:p>
          <a:p>
            <a:r>
              <a:rPr lang="en-US" sz="600" dirty="0"/>
              <a:t>Cabrini–Green</a:t>
            </a:r>
          </a:p>
          <a:p>
            <a:r>
              <a:rPr lang="en-US" sz="600" dirty="0"/>
              <a:t>Calumet Heights</a:t>
            </a:r>
          </a:p>
          <a:p>
            <a:r>
              <a:rPr lang="en-US" sz="600" dirty="0" err="1"/>
              <a:t>Canaryville</a:t>
            </a:r>
            <a:endParaRPr lang="en-US" sz="600" dirty="0"/>
          </a:p>
          <a:p>
            <a:r>
              <a:rPr lang="en-US" sz="600" dirty="0"/>
              <a:t>Central Station</a:t>
            </a:r>
          </a:p>
          <a:p>
            <a:r>
              <a:rPr lang="en-US" sz="600" dirty="0"/>
              <a:t>Chatham</a:t>
            </a:r>
          </a:p>
          <a:p>
            <a:r>
              <a:rPr lang="en-US" sz="600" dirty="0"/>
              <a:t>Chicago Lawn</a:t>
            </a:r>
          </a:p>
          <a:p>
            <a:r>
              <a:rPr lang="en-US" sz="600" dirty="0"/>
              <a:t>Chinatown</a:t>
            </a:r>
          </a:p>
          <a:p>
            <a:r>
              <a:rPr lang="en-US" sz="600" dirty="0"/>
              <a:t>Chrysler Village</a:t>
            </a:r>
          </a:p>
          <a:p>
            <a:r>
              <a:rPr lang="en-US" sz="600" dirty="0"/>
              <a:t>Clarendon Park</a:t>
            </a:r>
          </a:p>
          <a:p>
            <a:r>
              <a:rPr lang="en-US" sz="600" dirty="0"/>
              <a:t>Clearing East</a:t>
            </a:r>
          </a:p>
          <a:p>
            <a:r>
              <a:rPr lang="en-US" sz="600" dirty="0"/>
              <a:t>Clearing West</a:t>
            </a:r>
          </a:p>
          <a:p>
            <a:r>
              <a:rPr lang="en-US" sz="600" dirty="0"/>
              <a:t>Cottage Grove Heights</a:t>
            </a:r>
          </a:p>
          <a:p>
            <a:r>
              <a:rPr lang="en-US" sz="600" dirty="0" err="1"/>
              <a:t>Cragin</a:t>
            </a:r>
            <a:endParaRPr lang="en-US" sz="600" dirty="0"/>
          </a:p>
          <a:p>
            <a:r>
              <a:rPr lang="en-US" sz="600" dirty="0"/>
              <a:t>Crestline</a:t>
            </a:r>
          </a:p>
          <a:p>
            <a:r>
              <a:rPr lang="en-US" sz="600" dirty="0"/>
              <a:t>Dearborn Homes</a:t>
            </a:r>
          </a:p>
          <a:p>
            <a:r>
              <a:rPr lang="en-US" sz="600" dirty="0"/>
              <a:t>Dearborn Park</a:t>
            </a:r>
          </a:p>
          <a:p>
            <a:r>
              <a:rPr lang="en-US" sz="600" dirty="0"/>
              <a:t>Douglas Park</a:t>
            </a:r>
          </a:p>
          <a:p>
            <a:r>
              <a:rPr lang="en-US" sz="600" dirty="0"/>
              <a:t>Dunning</a:t>
            </a:r>
          </a:p>
          <a:p>
            <a:r>
              <a:rPr lang="en-US" sz="600" dirty="0"/>
              <a:t>East Beverly</a:t>
            </a:r>
          </a:p>
          <a:p>
            <a:r>
              <a:rPr lang="en-US" sz="600" dirty="0"/>
              <a:t>East Chatham</a:t>
            </a:r>
          </a:p>
          <a:p>
            <a:r>
              <a:rPr lang="en-US" sz="600" dirty="0"/>
              <a:t>East Garfield Park</a:t>
            </a:r>
          </a:p>
          <a:p>
            <a:r>
              <a:rPr lang="en-US" sz="600" dirty="0"/>
              <a:t>East Hyde Park</a:t>
            </a:r>
          </a:p>
          <a:p>
            <a:r>
              <a:rPr lang="en-US" sz="600" dirty="0"/>
              <a:t>East </a:t>
            </a:r>
            <a:r>
              <a:rPr lang="en-US" sz="600" dirty="0" err="1"/>
              <a:t>Pilsen</a:t>
            </a:r>
            <a:endParaRPr lang="en-US" sz="600" dirty="0"/>
          </a:p>
          <a:p>
            <a:r>
              <a:rPr lang="en-US" sz="600" dirty="0"/>
              <a:t>East Side</a:t>
            </a:r>
          </a:p>
          <a:p>
            <a:r>
              <a:rPr lang="en-US" sz="600" dirty="0"/>
              <a:t>East Village</a:t>
            </a:r>
          </a:p>
          <a:p>
            <a:r>
              <a:rPr lang="en-US" sz="600" dirty="0"/>
              <a:t>Eden Green</a:t>
            </a:r>
          </a:p>
          <a:p>
            <a:r>
              <a:rPr lang="en-US" sz="600" dirty="0" err="1"/>
              <a:t>Edgebrook</a:t>
            </a:r>
            <a:endParaRPr lang="en-US" sz="600" dirty="0"/>
          </a:p>
          <a:p>
            <a:r>
              <a:rPr lang="en-US" sz="600" dirty="0"/>
              <a:t>Edgewater</a:t>
            </a:r>
          </a:p>
          <a:p>
            <a:r>
              <a:rPr lang="en-US" sz="600" dirty="0"/>
              <a:t>Edgewater Beach</a:t>
            </a:r>
          </a:p>
          <a:p>
            <a:r>
              <a:rPr lang="en-US" sz="600" dirty="0"/>
              <a:t>Edgewater Glen</a:t>
            </a:r>
          </a:p>
          <a:p>
            <a:r>
              <a:rPr lang="en-US" sz="600" dirty="0"/>
              <a:t>Edison Park</a:t>
            </a:r>
          </a:p>
          <a:p>
            <a:r>
              <a:rPr lang="en-US" sz="600" dirty="0"/>
              <a:t>Englewood</a:t>
            </a:r>
          </a:p>
          <a:p>
            <a:r>
              <a:rPr lang="en-US" sz="600" dirty="0" err="1"/>
              <a:t>Fernwood</a:t>
            </a:r>
            <a:endParaRPr lang="en-US" sz="600" dirty="0"/>
          </a:p>
          <a:p>
            <a:r>
              <a:rPr lang="en-US" sz="600" dirty="0"/>
              <a:t>Fifth City</a:t>
            </a:r>
          </a:p>
          <a:p>
            <a:r>
              <a:rPr lang="en-US" sz="600" dirty="0"/>
              <a:t>Ford City</a:t>
            </a:r>
          </a:p>
          <a:p>
            <a:r>
              <a:rPr lang="en-US" sz="600" dirty="0"/>
              <a:t>Forest Glen</a:t>
            </a:r>
          </a:p>
          <a:p>
            <a:r>
              <a:rPr lang="en-US" sz="600" dirty="0"/>
              <a:t>Fuller Park</a:t>
            </a:r>
          </a:p>
          <a:p>
            <a:r>
              <a:rPr lang="en-US" sz="600" dirty="0"/>
              <a:t>Fulton River District</a:t>
            </a:r>
          </a:p>
          <a:p>
            <a:r>
              <a:rPr lang="en-US" sz="600" dirty="0"/>
              <a:t>Gage Park</a:t>
            </a:r>
          </a:p>
          <a:p>
            <a:r>
              <a:rPr lang="en-US" sz="600" dirty="0" err="1"/>
              <a:t>Galewood</a:t>
            </a:r>
            <a:endParaRPr lang="en-US" sz="600" dirty="0"/>
          </a:p>
          <a:p>
            <a:r>
              <a:rPr lang="en-US" sz="600" dirty="0"/>
              <a:t>The Gap</a:t>
            </a:r>
          </a:p>
          <a:p>
            <a:r>
              <a:rPr lang="en-US" sz="600" dirty="0"/>
              <a:t>Garfield Ridge</a:t>
            </a:r>
          </a:p>
          <a:p>
            <a:r>
              <a:rPr lang="en-US" sz="600" dirty="0"/>
              <a:t>Gladstone Park</a:t>
            </a:r>
          </a:p>
          <a:p>
            <a:r>
              <a:rPr lang="en-US" sz="600" dirty="0"/>
              <a:t>Gold Coast</a:t>
            </a:r>
          </a:p>
          <a:p>
            <a:r>
              <a:rPr lang="en-US" sz="600" dirty="0"/>
              <a:t>Golden Gate</a:t>
            </a:r>
          </a:p>
          <a:p>
            <a:r>
              <a:rPr lang="en-US" sz="600" dirty="0"/>
              <a:t>Goose Island</a:t>
            </a:r>
          </a:p>
          <a:p>
            <a:r>
              <a:rPr lang="en-US" sz="600" dirty="0"/>
              <a:t>Graceland West</a:t>
            </a:r>
          </a:p>
          <a:p>
            <a:r>
              <a:rPr lang="en-US" sz="600" dirty="0"/>
              <a:t>Grand Boulevard</a:t>
            </a:r>
          </a:p>
          <a:p>
            <a:r>
              <a:rPr lang="en-US" sz="600" dirty="0"/>
              <a:t>Grand Crossing</a:t>
            </a:r>
          </a:p>
          <a:p>
            <a:r>
              <a:rPr lang="en-US" sz="600" dirty="0"/>
              <a:t>Greater Grand Crossing</a:t>
            </a:r>
          </a:p>
          <a:p>
            <a:r>
              <a:rPr lang="en-US" sz="600" dirty="0" err="1"/>
              <a:t>Greektown</a:t>
            </a:r>
            <a:endParaRPr lang="en-US" sz="600" dirty="0"/>
          </a:p>
          <a:p>
            <a:r>
              <a:rPr lang="en-US" sz="600" dirty="0"/>
              <a:t>Gresham</a:t>
            </a:r>
          </a:p>
          <a:p>
            <a:r>
              <a:rPr lang="en-US" sz="600" dirty="0"/>
              <a:t>Groveland Park</a:t>
            </a:r>
          </a:p>
          <a:p>
            <a:r>
              <a:rPr lang="en-US" sz="600" dirty="0"/>
              <a:t>Hamilton Park</a:t>
            </a:r>
          </a:p>
          <a:p>
            <a:r>
              <a:rPr lang="en-US" sz="600" dirty="0"/>
              <a:t>Hanson Park</a:t>
            </a:r>
          </a:p>
          <a:p>
            <a:r>
              <a:rPr lang="en-US" sz="600" dirty="0"/>
              <a:t>Heart of Chicago</a:t>
            </a:r>
          </a:p>
          <a:p>
            <a:r>
              <a:rPr lang="en-US" sz="600" dirty="0" err="1"/>
              <a:t>Hegewisch</a:t>
            </a:r>
            <a:endParaRPr lang="en-US" sz="600" dirty="0"/>
          </a:p>
          <a:p>
            <a:r>
              <a:rPr lang="en-US" sz="600" dirty="0"/>
              <a:t>Hermosa</a:t>
            </a:r>
          </a:p>
          <a:p>
            <a:r>
              <a:rPr lang="en-US" sz="600" dirty="0"/>
              <a:t>Hollywood Park</a:t>
            </a:r>
          </a:p>
          <a:p>
            <a:r>
              <a:rPr lang="en-US" sz="600" dirty="0"/>
              <a:t>Homan Square</a:t>
            </a:r>
          </a:p>
          <a:p>
            <a:r>
              <a:rPr lang="en-US" sz="600" dirty="0"/>
              <a:t>Humboldt Park</a:t>
            </a:r>
          </a:p>
          <a:p>
            <a:r>
              <a:rPr lang="en-US" sz="600" dirty="0"/>
              <a:t>Hyde Park</a:t>
            </a:r>
          </a:p>
          <a:p>
            <a:r>
              <a:rPr lang="en-US" sz="600" dirty="0"/>
              <a:t>Illinois Medical District</a:t>
            </a:r>
          </a:p>
          <a:p>
            <a:r>
              <a:rPr lang="en-US" sz="600" dirty="0"/>
              <a:t>Irving Park</a:t>
            </a:r>
          </a:p>
          <a:p>
            <a:r>
              <a:rPr lang="en-US" sz="600" dirty="0"/>
              <a:t>Irving Woods</a:t>
            </a:r>
          </a:p>
          <a:p>
            <a:r>
              <a:rPr lang="en-US" sz="600" dirty="0"/>
              <a:t>The Island</a:t>
            </a:r>
          </a:p>
          <a:p>
            <a:r>
              <a:rPr lang="en-US" sz="600" dirty="0" err="1"/>
              <a:t>Jackowo</a:t>
            </a:r>
            <a:endParaRPr lang="en-US" sz="600" dirty="0"/>
          </a:p>
          <a:p>
            <a:r>
              <a:rPr lang="en-US" sz="600" dirty="0"/>
              <a:t>Jackson Park Highlands</a:t>
            </a:r>
          </a:p>
          <a:p>
            <a:r>
              <a:rPr lang="en-US" sz="600" dirty="0"/>
              <a:t>Jefferson Park</a:t>
            </a:r>
          </a:p>
          <a:p>
            <a:r>
              <a:rPr lang="en-US" sz="600" dirty="0"/>
              <a:t>K-Town</a:t>
            </a:r>
          </a:p>
          <a:p>
            <a:r>
              <a:rPr lang="en-US" sz="600" dirty="0" err="1"/>
              <a:t>Kelvyn</a:t>
            </a:r>
            <a:r>
              <a:rPr lang="en-US" sz="600" dirty="0"/>
              <a:t> Park</a:t>
            </a:r>
          </a:p>
          <a:p>
            <a:r>
              <a:rPr lang="en-US" sz="600" dirty="0"/>
              <a:t>Kennedy Park</a:t>
            </a:r>
          </a:p>
          <a:p>
            <a:r>
              <a:rPr lang="en-US" sz="600" dirty="0"/>
              <a:t>Kensington</a:t>
            </a:r>
          </a:p>
          <a:p>
            <a:r>
              <a:rPr lang="en-US" sz="600" dirty="0"/>
              <a:t>Kenwood</a:t>
            </a:r>
          </a:p>
          <a:p>
            <a:r>
              <a:rPr lang="en-US" sz="600" dirty="0" err="1"/>
              <a:t>Kilbourn</a:t>
            </a:r>
            <a:r>
              <a:rPr lang="en-US" sz="600" dirty="0"/>
              <a:t> Park</a:t>
            </a:r>
          </a:p>
          <a:p>
            <a:r>
              <a:rPr lang="en-US" sz="600" dirty="0"/>
              <a:t>Kosciuszko Park (The Land of </a:t>
            </a:r>
            <a:r>
              <a:rPr lang="en-US" sz="600" dirty="0" err="1"/>
              <a:t>Koz</a:t>
            </a:r>
            <a:r>
              <a:rPr lang="en-US" sz="600" dirty="0"/>
              <a:t>)</a:t>
            </a:r>
          </a:p>
          <a:p>
            <a:r>
              <a:rPr lang="en-US" sz="600" dirty="0"/>
              <a:t>Lake Meadows</a:t>
            </a:r>
          </a:p>
          <a:p>
            <a:r>
              <a:rPr lang="en-US" sz="600" dirty="0"/>
              <a:t>Lake View</a:t>
            </a:r>
          </a:p>
          <a:p>
            <a:r>
              <a:rPr lang="en-US" sz="600" dirty="0"/>
              <a:t>Lake View East</a:t>
            </a:r>
          </a:p>
          <a:p>
            <a:r>
              <a:rPr lang="en-US" sz="600" dirty="0"/>
              <a:t>Lakewood / </a:t>
            </a:r>
            <a:r>
              <a:rPr lang="en-US" sz="600" dirty="0" err="1"/>
              <a:t>Balmoral</a:t>
            </a:r>
            <a:endParaRPr lang="en-US" sz="600" dirty="0"/>
          </a:p>
          <a:p>
            <a:r>
              <a:rPr lang="en-US" sz="600" dirty="0" err="1"/>
              <a:t>LeClaire</a:t>
            </a:r>
            <a:r>
              <a:rPr lang="en-US" sz="600" dirty="0"/>
              <a:t> Courts</a:t>
            </a:r>
          </a:p>
          <a:p>
            <a:r>
              <a:rPr lang="en-US" sz="600" dirty="0"/>
              <a:t>Legends South (Robert Taylor Homes)</a:t>
            </a:r>
          </a:p>
          <a:p>
            <a:r>
              <a:rPr lang="en-US" sz="600" dirty="0" err="1"/>
              <a:t>Lilydale</a:t>
            </a:r>
            <a:endParaRPr lang="en-US" sz="600" dirty="0"/>
          </a:p>
          <a:p>
            <a:r>
              <a:rPr lang="en-US" sz="600" dirty="0"/>
              <a:t>Lincoln Park</a:t>
            </a:r>
          </a:p>
          <a:p>
            <a:r>
              <a:rPr lang="en-US" sz="600" dirty="0"/>
              <a:t>Lincoln Square</a:t>
            </a:r>
          </a:p>
          <a:p>
            <a:r>
              <a:rPr lang="en-US" sz="600" dirty="0"/>
              <a:t>Lithuanian Plaza</a:t>
            </a:r>
          </a:p>
          <a:p>
            <a:r>
              <a:rPr lang="en-US" sz="600" dirty="0"/>
              <a:t>Little Italy</a:t>
            </a:r>
          </a:p>
          <a:p>
            <a:r>
              <a:rPr lang="en-US" sz="600" dirty="0"/>
              <a:t>Little Village</a:t>
            </a:r>
          </a:p>
          <a:p>
            <a:r>
              <a:rPr lang="en-US" sz="600" dirty="0"/>
              <a:t>Logan Square</a:t>
            </a:r>
          </a:p>
          <a:p>
            <a:r>
              <a:rPr lang="en-US" sz="600" dirty="0"/>
              <a:t>Longwood Manor</a:t>
            </a:r>
          </a:p>
          <a:p>
            <a:r>
              <a:rPr lang="en-US" sz="600" dirty="0"/>
              <a:t>The Loop</a:t>
            </a:r>
          </a:p>
          <a:p>
            <a:r>
              <a:rPr lang="en-US" sz="600" dirty="0"/>
              <a:t>Lower West Side</a:t>
            </a:r>
          </a:p>
          <a:p>
            <a:r>
              <a:rPr lang="en-US" sz="600" dirty="0"/>
              <a:t>Loyola</a:t>
            </a:r>
          </a:p>
          <a:p>
            <a:r>
              <a:rPr lang="en-US" sz="600" dirty="0"/>
              <a:t>Magnificent Mile</a:t>
            </a:r>
          </a:p>
          <a:p>
            <a:r>
              <a:rPr lang="en-US" sz="600" dirty="0"/>
              <a:t>Margate Park</a:t>
            </a:r>
          </a:p>
          <a:p>
            <a:r>
              <a:rPr lang="en-US" sz="600" dirty="0"/>
              <a:t>Marquette Park</a:t>
            </a:r>
          </a:p>
          <a:p>
            <a:r>
              <a:rPr lang="en-US" sz="600" dirty="0"/>
              <a:t>Marshall Square</a:t>
            </a:r>
          </a:p>
          <a:p>
            <a:r>
              <a:rPr lang="en-US" sz="600" dirty="0" err="1"/>
              <a:t>Marynook</a:t>
            </a:r>
            <a:endParaRPr lang="en-US" sz="600" dirty="0"/>
          </a:p>
          <a:p>
            <a:r>
              <a:rPr lang="en-US" sz="600" dirty="0"/>
              <a:t>Mayfair</a:t>
            </a:r>
          </a:p>
          <a:p>
            <a:r>
              <a:rPr lang="en-US" sz="600" dirty="0"/>
              <a:t>McKinley Park</a:t>
            </a:r>
          </a:p>
          <a:p>
            <a:r>
              <a:rPr lang="en-US" sz="600" dirty="0"/>
              <a:t>Merchant Park</a:t>
            </a:r>
          </a:p>
          <a:p>
            <a:r>
              <a:rPr lang="en-US" sz="600" dirty="0" err="1"/>
              <a:t>Montclare</a:t>
            </a:r>
            <a:endParaRPr lang="en-US" sz="600" dirty="0"/>
          </a:p>
          <a:p>
            <a:r>
              <a:rPr lang="en-US" sz="600" dirty="0"/>
              <a:t>Morgan Park</a:t>
            </a:r>
          </a:p>
          <a:p>
            <a:r>
              <a:rPr lang="en-US" sz="600" dirty="0"/>
              <a:t>Mount Greenwood</a:t>
            </a:r>
          </a:p>
          <a:p>
            <a:r>
              <a:rPr lang="en-US" sz="600" dirty="0"/>
              <a:t>Museum Campus</a:t>
            </a:r>
          </a:p>
          <a:p>
            <a:r>
              <a:rPr lang="en-US" sz="600" dirty="0"/>
              <a:t>Near East Side</a:t>
            </a:r>
          </a:p>
          <a:p>
            <a:r>
              <a:rPr lang="en-US" sz="600" dirty="0"/>
              <a:t>Near North Side</a:t>
            </a:r>
          </a:p>
          <a:p>
            <a:r>
              <a:rPr lang="en-US" sz="600" dirty="0"/>
              <a:t>Near West Side</a:t>
            </a:r>
          </a:p>
          <a:p>
            <a:r>
              <a:rPr lang="en-US" sz="600" dirty="0"/>
              <a:t>New Chinatown</a:t>
            </a:r>
          </a:p>
          <a:p>
            <a:r>
              <a:rPr lang="en-US" sz="600" dirty="0"/>
              <a:t>New City</a:t>
            </a:r>
          </a:p>
          <a:p>
            <a:r>
              <a:rPr lang="en-US" sz="600" dirty="0"/>
              <a:t>Noble Square</a:t>
            </a:r>
          </a:p>
          <a:p>
            <a:r>
              <a:rPr lang="en-US" sz="600" dirty="0"/>
              <a:t>North Austin</a:t>
            </a:r>
          </a:p>
          <a:p>
            <a:r>
              <a:rPr lang="en-US" sz="600" dirty="0"/>
              <a:t>North Center</a:t>
            </a:r>
          </a:p>
          <a:p>
            <a:r>
              <a:rPr lang="en-US" sz="600" dirty="0"/>
              <a:t>North Halsted</a:t>
            </a:r>
          </a:p>
          <a:p>
            <a:r>
              <a:rPr lang="en-US" sz="600" dirty="0"/>
              <a:t>North Kenwood</a:t>
            </a:r>
          </a:p>
          <a:p>
            <a:r>
              <a:rPr lang="en-US" sz="600" dirty="0"/>
              <a:t>North Lawndale</a:t>
            </a:r>
          </a:p>
          <a:p>
            <a:r>
              <a:rPr lang="en-US" sz="600" dirty="0"/>
              <a:t>North Mayfair</a:t>
            </a:r>
          </a:p>
          <a:p>
            <a:r>
              <a:rPr lang="en-US" sz="600" dirty="0"/>
              <a:t>North Park</a:t>
            </a:r>
          </a:p>
          <a:p>
            <a:r>
              <a:rPr lang="en-US" sz="600" dirty="0" err="1"/>
              <a:t>Nortown</a:t>
            </a:r>
            <a:endParaRPr lang="en-US" sz="600" dirty="0"/>
          </a:p>
          <a:p>
            <a:r>
              <a:rPr lang="en-US" sz="600" dirty="0"/>
              <a:t>Norwood Park East</a:t>
            </a:r>
          </a:p>
          <a:p>
            <a:r>
              <a:rPr lang="en-US" sz="600" dirty="0"/>
              <a:t>Norwood Park West</a:t>
            </a:r>
          </a:p>
          <a:p>
            <a:r>
              <a:rPr lang="en-US" sz="600" dirty="0"/>
              <a:t>Oakland</a:t>
            </a:r>
          </a:p>
          <a:p>
            <a:r>
              <a:rPr lang="en-US" sz="600" dirty="0"/>
              <a:t>O'Hare</a:t>
            </a:r>
          </a:p>
          <a:p>
            <a:r>
              <a:rPr lang="en-US" sz="600" dirty="0"/>
              <a:t>Old </a:t>
            </a:r>
            <a:r>
              <a:rPr lang="en-US" sz="600" dirty="0" err="1"/>
              <a:t>Edgebrook</a:t>
            </a:r>
            <a:endParaRPr lang="en-US" sz="600" dirty="0"/>
          </a:p>
          <a:p>
            <a:r>
              <a:rPr lang="en-US" sz="600" dirty="0"/>
              <a:t>Old Irving Park</a:t>
            </a:r>
          </a:p>
          <a:p>
            <a:r>
              <a:rPr lang="en-US" sz="600" dirty="0"/>
              <a:t>Old Norwood</a:t>
            </a:r>
          </a:p>
          <a:p>
            <a:r>
              <a:rPr lang="en-US" sz="600" dirty="0"/>
              <a:t>Old Town</a:t>
            </a:r>
          </a:p>
          <a:p>
            <a:r>
              <a:rPr lang="en-US" sz="600" dirty="0"/>
              <a:t>Old Town Triangle</a:t>
            </a:r>
          </a:p>
          <a:p>
            <a:r>
              <a:rPr lang="en-US" sz="600" dirty="0"/>
              <a:t>Oriole Park</a:t>
            </a:r>
          </a:p>
          <a:p>
            <a:r>
              <a:rPr lang="en-US" sz="600" dirty="0"/>
              <a:t>Palmer Square</a:t>
            </a:r>
          </a:p>
          <a:p>
            <a:r>
              <a:rPr lang="en-US" sz="600" dirty="0"/>
              <a:t>Park Manor</a:t>
            </a:r>
          </a:p>
          <a:p>
            <a:r>
              <a:rPr lang="en-US" sz="600" dirty="0"/>
              <a:t>Park West</a:t>
            </a:r>
          </a:p>
          <a:p>
            <a:r>
              <a:rPr lang="en-US" sz="600" dirty="0"/>
              <a:t>Parkview</a:t>
            </a:r>
          </a:p>
          <a:p>
            <a:r>
              <a:rPr lang="en-US" sz="600" dirty="0"/>
              <a:t>Peterson Park</a:t>
            </a:r>
          </a:p>
          <a:p>
            <a:r>
              <a:rPr lang="en-US" sz="600" dirty="0"/>
              <a:t>Pill Hill</a:t>
            </a:r>
          </a:p>
          <a:p>
            <a:r>
              <a:rPr lang="en-US" sz="600" dirty="0" err="1"/>
              <a:t>Pilsen</a:t>
            </a:r>
            <a:endParaRPr lang="en-US" sz="600" dirty="0"/>
          </a:p>
          <a:p>
            <a:r>
              <a:rPr lang="en-US" sz="600" dirty="0"/>
              <a:t>Polish Downtown</a:t>
            </a:r>
          </a:p>
          <a:p>
            <a:r>
              <a:rPr lang="en-US" sz="600" dirty="0"/>
              <a:t>Polish Village</a:t>
            </a:r>
          </a:p>
          <a:p>
            <a:r>
              <a:rPr lang="en-US" sz="600" dirty="0"/>
              <a:t>Portage Park</a:t>
            </a:r>
          </a:p>
          <a:p>
            <a:r>
              <a:rPr lang="en-US" sz="600" dirty="0"/>
              <a:t>Prairie Avenue Historic District</a:t>
            </a:r>
          </a:p>
          <a:p>
            <a:r>
              <a:rPr lang="en-US" sz="600" dirty="0"/>
              <a:t>Prairie Shores</a:t>
            </a:r>
          </a:p>
          <a:p>
            <a:r>
              <a:rPr lang="en-US" sz="600" dirty="0"/>
              <a:t>Princeton Park</a:t>
            </a:r>
          </a:p>
          <a:p>
            <a:r>
              <a:rPr lang="en-US" sz="600" dirty="0"/>
              <a:t>Printer's Row</a:t>
            </a:r>
          </a:p>
          <a:p>
            <a:r>
              <a:rPr lang="en-US" sz="600" dirty="0"/>
              <a:t>Pulaski Park</a:t>
            </a:r>
          </a:p>
          <a:p>
            <a:r>
              <a:rPr lang="en-US" sz="600" dirty="0"/>
              <a:t>Pullman</a:t>
            </a:r>
          </a:p>
          <a:p>
            <a:r>
              <a:rPr lang="en-US" sz="600" dirty="0"/>
              <a:t>Ranch Triangle</a:t>
            </a:r>
          </a:p>
          <a:p>
            <a:r>
              <a:rPr lang="en-US" sz="600" dirty="0"/>
              <a:t>Ravenswood</a:t>
            </a:r>
          </a:p>
          <a:p>
            <a:r>
              <a:rPr lang="en-US" sz="600" dirty="0"/>
              <a:t>Ravenswood Gardens</a:t>
            </a:r>
          </a:p>
          <a:p>
            <a:r>
              <a:rPr lang="en-US" sz="600" dirty="0"/>
              <a:t>Ravenswood Manor</a:t>
            </a:r>
          </a:p>
          <a:p>
            <a:r>
              <a:rPr lang="en-US" sz="600" dirty="0"/>
              <a:t>River North</a:t>
            </a:r>
          </a:p>
          <a:p>
            <a:r>
              <a:rPr lang="en-US" sz="600" dirty="0"/>
              <a:t>River West</a:t>
            </a:r>
          </a:p>
          <a:p>
            <a:r>
              <a:rPr lang="en-US" sz="600" dirty="0"/>
              <a:t>River's Edge</a:t>
            </a:r>
          </a:p>
          <a:p>
            <a:r>
              <a:rPr lang="en-US" sz="600" dirty="0"/>
              <a:t>Riverdale</a:t>
            </a:r>
          </a:p>
          <a:p>
            <a:r>
              <a:rPr lang="en-US" sz="600" dirty="0"/>
              <a:t>Rogers Park</a:t>
            </a:r>
          </a:p>
          <a:p>
            <a:r>
              <a:rPr lang="en-US" sz="600" dirty="0"/>
              <a:t>Roscoe Village</a:t>
            </a:r>
          </a:p>
          <a:p>
            <a:r>
              <a:rPr lang="en-US" sz="600" dirty="0" err="1"/>
              <a:t>Rosehill</a:t>
            </a:r>
            <a:endParaRPr lang="en-US" sz="600" dirty="0"/>
          </a:p>
          <a:p>
            <a:r>
              <a:rPr lang="en-US" sz="600" dirty="0"/>
              <a:t>Roseland</a:t>
            </a:r>
          </a:p>
          <a:p>
            <a:r>
              <a:rPr lang="en-US" sz="600" dirty="0" err="1"/>
              <a:t>Rosemoor</a:t>
            </a:r>
            <a:endParaRPr lang="en-US" sz="600" dirty="0"/>
          </a:p>
          <a:p>
            <a:r>
              <a:rPr lang="en-US" sz="600" dirty="0"/>
              <a:t>Saint Ben's</a:t>
            </a:r>
          </a:p>
          <a:p>
            <a:r>
              <a:rPr lang="en-US" sz="600" dirty="0" err="1"/>
              <a:t>Sauganash</a:t>
            </a:r>
            <a:endParaRPr lang="en-US" sz="600" dirty="0"/>
          </a:p>
          <a:p>
            <a:r>
              <a:rPr lang="en-US" sz="600" dirty="0" err="1"/>
              <a:t>Schorsch</a:t>
            </a:r>
            <a:r>
              <a:rPr lang="en-US" sz="600" dirty="0"/>
              <a:t> Forest View</a:t>
            </a:r>
          </a:p>
          <a:p>
            <a:r>
              <a:rPr lang="en-US" sz="600" dirty="0" err="1"/>
              <a:t>Schorsch</a:t>
            </a:r>
            <a:r>
              <a:rPr lang="en-US" sz="600" dirty="0"/>
              <a:t> Village</a:t>
            </a:r>
          </a:p>
          <a:p>
            <a:r>
              <a:rPr lang="en-US" sz="600" dirty="0"/>
              <a:t>Scottsdale</a:t>
            </a:r>
          </a:p>
          <a:p>
            <a:r>
              <a:rPr lang="en-US" sz="600" dirty="0"/>
              <a:t>Sheffield Neighbors</a:t>
            </a:r>
          </a:p>
          <a:p>
            <a:r>
              <a:rPr lang="en-US" sz="600" dirty="0"/>
              <a:t>Sheridan Park</a:t>
            </a:r>
          </a:p>
          <a:p>
            <a:r>
              <a:rPr lang="en-US" sz="600" dirty="0"/>
              <a:t>Sleepy Hollow</a:t>
            </a:r>
          </a:p>
          <a:p>
            <a:r>
              <a:rPr lang="en-US" sz="600" dirty="0"/>
              <a:t>Smith Park</a:t>
            </a:r>
          </a:p>
          <a:p>
            <a:r>
              <a:rPr lang="en-US" sz="600" dirty="0"/>
              <a:t>South Austin</a:t>
            </a:r>
          </a:p>
          <a:p>
            <a:r>
              <a:rPr lang="en-US" sz="600" dirty="0"/>
              <a:t>South Chicago</a:t>
            </a:r>
          </a:p>
          <a:p>
            <a:r>
              <a:rPr lang="en-US" sz="600" dirty="0"/>
              <a:t>South Commons</a:t>
            </a:r>
          </a:p>
          <a:p>
            <a:r>
              <a:rPr lang="en-US" sz="600" dirty="0"/>
              <a:t>South </a:t>
            </a:r>
            <a:r>
              <a:rPr lang="en-US" sz="600" dirty="0" err="1"/>
              <a:t>Deering</a:t>
            </a:r>
            <a:endParaRPr lang="en-US" sz="600" dirty="0"/>
          </a:p>
          <a:p>
            <a:r>
              <a:rPr lang="en-US" sz="600" dirty="0"/>
              <a:t>South East Ravenswood</a:t>
            </a:r>
          </a:p>
          <a:p>
            <a:r>
              <a:rPr lang="en-US" sz="600" dirty="0"/>
              <a:t>South </a:t>
            </a:r>
            <a:r>
              <a:rPr lang="en-US" sz="600" dirty="0" err="1"/>
              <a:t>Edgebrook</a:t>
            </a:r>
            <a:endParaRPr lang="en-US" sz="600" dirty="0"/>
          </a:p>
          <a:p>
            <a:r>
              <a:rPr lang="en-US" sz="600" dirty="0"/>
              <a:t>South Lawndale</a:t>
            </a:r>
          </a:p>
          <a:p>
            <a:r>
              <a:rPr lang="en-US" sz="600" dirty="0"/>
              <a:t>South Loop</a:t>
            </a:r>
          </a:p>
          <a:p>
            <a:r>
              <a:rPr lang="en-US" sz="600" dirty="0"/>
              <a:t>South Shore</a:t>
            </a:r>
          </a:p>
          <a:p>
            <a:r>
              <a:rPr lang="en-US" sz="600" dirty="0" err="1"/>
              <a:t>Stateway</a:t>
            </a:r>
            <a:r>
              <a:rPr lang="en-US" sz="600" dirty="0"/>
              <a:t> Gardens</a:t>
            </a:r>
          </a:p>
          <a:p>
            <a:r>
              <a:rPr lang="en-US" sz="600" dirty="0"/>
              <a:t>Stony Island Park</a:t>
            </a:r>
          </a:p>
          <a:p>
            <a:r>
              <a:rPr lang="en-US" sz="600" dirty="0" err="1"/>
              <a:t>Streeterville</a:t>
            </a:r>
            <a:endParaRPr lang="en-US" sz="600" dirty="0"/>
          </a:p>
          <a:p>
            <a:r>
              <a:rPr lang="en-US" sz="600" dirty="0"/>
              <a:t>Talley's Corner</a:t>
            </a:r>
          </a:p>
          <a:p>
            <a:r>
              <a:rPr lang="en-US" sz="600" dirty="0"/>
              <a:t>Tri-Taylor</a:t>
            </a:r>
          </a:p>
          <a:p>
            <a:r>
              <a:rPr lang="en-US" sz="600" dirty="0"/>
              <a:t>Ukrainian Village</a:t>
            </a:r>
          </a:p>
          <a:p>
            <a:r>
              <a:rPr lang="en-US" sz="600" dirty="0"/>
              <a:t>Union Ridge</a:t>
            </a:r>
          </a:p>
          <a:p>
            <a:r>
              <a:rPr lang="en-US" sz="600" dirty="0"/>
              <a:t>University Village</a:t>
            </a:r>
          </a:p>
          <a:p>
            <a:r>
              <a:rPr lang="en-US" sz="600" dirty="0"/>
              <a:t>Uptown</a:t>
            </a:r>
          </a:p>
          <a:p>
            <a:r>
              <a:rPr lang="en-US" sz="600" dirty="0"/>
              <a:t>The Villa</a:t>
            </a:r>
          </a:p>
          <a:p>
            <a:r>
              <a:rPr lang="en-US" sz="600" dirty="0" err="1"/>
              <a:t>Vittum</a:t>
            </a:r>
            <a:r>
              <a:rPr lang="en-US" sz="600" dirty="0"/>
              <a:t> Park</a:t>
            </a:r>
          </a:p>
          <a:p>
            <a:r>
              <a:rPr lang="en-US" sz="600" dirty="0" err="1"/>
              <a:t>Wacławowo</a:t>
            </a:r>
            <a:endParaRPr lang="en-US" sz="600" dirty="0"/>
          </a:p>
          <a:p>
            <a:r>
              <a:rPr lang="en-US" sz="600" dirty="0"/>
              <a:t>Washington Heights</a:t>
            </a:r>
          </a:p>
          <a:p>
            <a:r>
              <a:rPr lang="en-US" sz="600" dirty="0"/>
              <a:t>Washington Park</a:t>
            </a:r>
          </a:p>
          <a:p>
            <a:r>
              <a:rPr lang="en-US" sz="600" dirty="0"/>
              <a:t>Wentworth Gardens</a:t>
            </a:r>
          </a:p>
          <a:p>
            <a:r>
              <a:rPr lang="en-US" sz="600" dirty="0"/>
              <a:t>West Beverly</a:t>
            </a:r>
          </a:p>
          <a:p>
            <a:r>
              <a:rPr lang="en-US" sz="600" dirty="0"/>
              <a:t>West Chatham</a:t>
            </a:r>
          </a:p>
          <a:p>
            <a:r>
              <a:rPr lang="en-US" sz="600" dirty="0"/>
              <a:t>West Chesterfield</a:t>
            </a:r>
          </a:p>
          <a:p>
            <a:r>
              <a:rPr lang="en-US" sz="600" dirty="0"/>
              <a:t>West DePaul</a:t>
            </a:r>
          </a:p>
          <a:p>
            <a:r>
              <a:rPr lang="en-US" sz="600" dirty="0"/>
              <a:t>West </a:t>
            </a:r>
            <a:r>
              <a:rPr lang="en-US" sz="600" dirty="0" err="1"/>
              <a:t>Elsdon</a:t>
            </a:r>
            <a:endParaRPr lang="en-US" sz="600" dirty="0"/>
          </a:p>
          <a:p>
            <a:r>
              <a:rPr lang="en-US" sz="600" dirty="0"/>
              <a:t>West Englewood</a:t>
            </a:r>
          </a:p>
          <a:p>
            <a:r>
              <a:rPr lang="en-US" sz="600" dirty="0"/>
              <a:t>West Garfield Park</a:t>
            </a:r>
          </a:p>
          <a:p>
            <a:r>
              <a:rPr lang="en-US" sz="600" dirty="0"/>
              <a:t>West Humboldt Park</a:t>
            </a:r>
          </a:p>
          <a:p>
            <a:r>
              <a:rPr lang="en-US" sz="600" dirty="0"/>
              <a:t>West Lakeview</a:t>
            </a:r>
          </a:p>
          <a:p>
            <a:r>
              <a:rPr lang="en-US" sz="600" dirty="0"/>
              <a:t>West Lawn</a:t>
            </a:r>
          </a:p>
          <a:p>
            <a:r>
              <a:rPr lang="en-US" sz="600" dirty="0"/>
              <a:t>West Loop</a:t>
            </a:r>
          </a:p>
          <a:p>
            <a:r>
              <a:rPr lang="en-US" sz="600" dirty="0"/>
              <a:t>West Morgan Park</a:t>
            </a:r>
          </a:p>
          <a:p>
            <a:r>
              <a:rPr lang="en-US" sz="600" dirty="0"/>
              <a:t>West Pullman</a:t>
            </a:r>
          </a:p>
          <a:p>
            <a:r>
              <a:rPr lang="en-US" sz="600" dirty="0"/>
              <a:t>West Ridge</a:t>
            </a:r>
          </a:p>
          <a:p>
            <a:r>
              <a:rPr lang="en-US" sz="600" dirty="0"/>
              <a:t>West Rogers Park</a:t>
            </a:r>
          </a:p>
          <a:p>
            <a:r>
              <a:rPr lang="en-US" sz="600" dirty="0"/>
              <a:t>West Town</a:t>
            </a:r>
          </a:p>
          <a:p>
            <a:r>
              <a:rPr lang="en-US" sz="600" dirty="0"/>
              <a:t>West Woodlawn</a:t>
            </a:r>
          </a:p>
          <a:p>
            <a:r>
              <a:rPr lang="en-US" sz="600" dirty="0"/>
              <a:t>Wicker Park</a:t>
            </a:r>
          </a:p>
          <a:p>
            <a:r>
              <a:rPr lang="en-US" sz="600" dirty="0"/>
              <a:t>Wildwood</a:t>
            </a:r>
          </a:p>
          <a:p>
            <a:r>
              <a:rPr lang="en-US" sz="600" dirty="0"/>
              <a:t>Woodlawn</a:t>
            </a:r>
          </a:p>
          <a:p>
            <a:r>
              <a:rPr lang="en-US" sz="600" dirty="0"/>
              <a:t>Wrightwood</a:t>
            </a:r>
          </a:p>
          <a:p>
            <a:r>
              <a:rPr lang="en-US" sz="600" dirty="0"/>
              <a:t>Wrightwood Neighbors</a:t>
            </a:r>
          </a:p>
          <a:p>
            <a:r>
              <a:rPr lang="en-US" sz="600" dirty="0" err="1"/>
              <a:t>Wrigleyville</a:t>
            </a:r>
            <a:endParaRPr lang="en-US" sz="600" dirty="0"/>
          </a:p>
        </p:txBody>
      </p:sp>
      <p:sp>
        <p:nvSpPr>
          <p:cNvPr id="11" name="Rectangle 10"/>
          <p:cNvSpPr/>
          <p:nvPr/>
        </p:nvSpPr>
        <p:spPr>
          <a:xfrm>
            <a:off x="5491030" y="4500978"/>
            <a:ext cx="776606" cy="1451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03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Living in </a:t>
            </a:r>
            <a:r>
              <a:rPr lang="en-US" dirty="0" smtClean="0"/>
              <a:t>Chicago: Focus Area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91030" y="4500978"/>
            <a:ext cx="776606" cy="1451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369" y="1236683"/>
            <a:ext cx="6457262" cy="47921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383045" y="3808521"/>
            <a:ext cx="736847" cy="1047565"/>
          </a:xfrm>
          <a:prstGeom prst="rect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78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Chicago Booth Living: Overview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61" t="4182" r="25299" b="4864"/>
          <a:stretch/>
        </p:blipFill>
        <p:spPr bwMode="auto">
          <a:xfrm>
            <a:off x="5945826" y="1466310"/>
            <a:ext cx="2728867" cy="4391205"/>
          </a:xfrm>
          <a:prstGeom prst="rect">
            <a:avLst/>
          </a:prstGeom>
          <a:solidFill>
            <a:schemeClr val="accent6">
              <a:alpha val="6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50800" dist="38100" dir="2699999" algn="ctr" rotWithShape="0">
                    <a:schemeClr val="tx1">
                      <a:alpha val="40000"/>
                    </a:schemeClr>
                  </a:outerShdw>
                </a:effectLst>
              </a14:hiddenEffects>
            </a:ext>
          </a:extLst>
        </p:spPr>
      </p:pic>
      <p:sp>
        <p:nvSpPr>
          <p:cNvPr id="7" name="Freeform 6"/>
          <p:cNvSpPr/>
          <p:nvPr/>
        </p:nvSpPr>
        <p:spPr>
          <a:xfrm>
            <a:off x="6064370" y="1628387"/>
            <a:ext cx="1518249" cy="1097560"/>
          </a:xfrm>
          <a:custGeom>
            <a:avLst/>
            <a:gdLst>
              <a:gd name="connsiteX0" fmla="*/ 0 w 2233613"/>
              <a:gd name="connsiteY0" fmla="*/ 0 h 1585912"/>
              <a:gd name="connsiteX1" fmla="*/ 2219325 w 2233613"/>
              <a:gd name="connsiteY1" fmla="*/ 0 h 1585912"/>
              <a:gd name="connsiteX2" fmla="*/ 2233613 w 2233613"/>
              <a:gd name="connsiteY2" fmla="*/ 1133475 h 1585912"/>
              <a:gd name="connsiteX3" fmla="*/ 1838325 w 2233613"/>
              <a:gd name="connsiteY3" fmla="*/ 1390650 h 1585912"/>
              <a:gd name="connsiteX4" fmla="*/ 952500 w 2233613"/>
              <a:gd name="connsiteY4" fmla="*/ 1390650 h 1585912"/>
              <a:gd name="connsiteX5" fmla="*/ 804863 w 2233613"/>
              <a:gd name="connsiteY5" fmla="*/ 1538287 h 1585912"/>
              <a:gd name="connsiteX6" fmla="*/ 757238 w 2233613"/>
              <a:gd name="connsiteY6" fmla="*/ 1585912 h 1585912"/>
              <a:gd name="connsiteX7" fmla="*/ 4763 w 2233613"/>
              <a:gd name="connsiteY7" fmla="*/ 309562 h 1585912"/>
              <a:gd name="connsiteX8" fmla="*/ 0 w 2233613"/>
              <a:gd name="connsiteY8" fmla="*/ 0 h 1585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3613" h="1585912">
                <a:moveTo>
                  <a:pt x="0" y="0"/>
                </a:moveTo>
                <a:lnTo>
                  <a:pt x="2219325" y="0"/>
                </a:lnTo>
                <a:lnTo>
                  <a:pt x="2233613" y="1133475"/>
                </a:lnTo>
                <a:lnTo>
                  <a:pt x="1838325" y="1390650"/>
                </a:lnTo>
                <a:lnTo>
                  <a:pt x="952500" y="1390650"/>
                </a:lnTo>
                <a:lnTo>
                  <a:pt x="804863" y="1538287"/>
                </a:lnTo>
                <a:lnTo>
                  <a:pt x="757238" y="1585912"/>
                </a:lnTo>
                <a:lnTo>
                  <a:pt x="4763" y="309562"/>
                </a:lnTo>
                <a:cubicBezTo>
                  <a:pt x="3175" y="206375"/>
                  <a:pt x="1588" y="103187"/>
                  <a:pt x="0" y="0"/>
                </a:cubicBezTo>
                <a:close/>
              </a:path>
            </a:pathLst>
          </a:custGeom>
          <a:solidFill>
            <a:schemeClr val="accent6">
              <a:alpha val="60000"/>
            </a:schemeClr>
          </a:solidFill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50800" dist="38100" dir="2699999" algn="ctr" rotWithShape="0">
                    <a:schemeClr val="tx1">
                      <a:alpha val="40000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       River </a:t>
            </a:r>
            <a:r>
              <a:rPr lang="en-US" sz="1000" b="1" dirty="0">
                <a:solidFill>
                  <a:schemeClr val="tx1"/>
                </a:solidFill>
              </a:rPr>
              <a:t>North</a:t>
            </a:r>
          </a:p>
        </p:txBody>
      </p:sp>
      <p:sp>
        <p:nvSpPr>
          <p:cNvPr id="8" name="Freeform 7"/>
          <p:cNvSpPr/>
          <p:nvPr/>
        </p:nvSpPr>
        <p:spPr>
          <a:xfrm>
            <a:off x="7582619" y="1628387"/>
            <a:ext cx="862641" cy="881900"/>
          </a:xfrm>
          <a:custGeom>
            <a:avLst/>
            <a:gdLst>
              <a:gd name="connsiteX0" fmla="*/ 0 w 1128712"/>
              <a:gd name="connsiteY0" fmla="*/ 9525 h 1252538"/>
              <a:gd name="connsiteX1" fmla="*/ 0 w 1128712"/>
              <a:gd name="connsiteY1" fmla="*/ 1147763 h 1252538"/>
              <a:gd name="connsiteX2" fmla="*/ 523875 w 1128712"/>
              <a:gd name="connsiteY2" fmla="*/ 1252538 h 1252538"/>
              <a:gd name="connsiteX3" fmla="*/ 1128712 w 1128712"/>
              <a:gd name="connsiteY3" fmla="*/ 1252538 h 1252538"/>
              <a:gd name="connsiteX4" fmla="*/ 1128712 w 1128712"/>
              <a:gd name="connsiteY4" fmla="*/ 533400 h 1252538"/>
              <a:gd name="connsiteX5" fmla="*/ 842962 w 1128712"/>
              <a:gd name="connsiteY5" fmla="*/ 0 h 1252538"/>
              <a:gd name="connsiteX6" fmla="*/ 0 w 1128712"/>
              <a:gd name="connsiteY6" fmla="*/ 9525 h 1252538"/>
              <a:gd name="connsiteX0" fmla="*/ 6350 w 1128712"/>
              <a:gd name="connsiteY0" fmla="*/ 0 h 1592263"/>
              <a:gd name="connsiteX1" fmla="*/ 0 w 1128712"/>
              <a:gd name="connsiteY1" fmla="*/ 1487488 h 1592263"/>
              <a:gd name="connsiteX2" fmla="*/ 523875 w 1128712"/>
              <a:gd name="connsiteY2" fmla="*/ 1592263 h 1592263"/>
              <a:gd name="connsiteX3" fmla="*/ 1128712 w 1128712"/>
              <a:gd name="connsiteY3" fmla="*/ 1592263 h 1592263"/>
              <a:gd name="connsiteX4" fmla="*/ 1128712 w 1128712"/>
              <a:gd name="connsiteY4" fmla="*/ 873125 h 1592263"/>
              <a:gd name="connsiteX5" fmla="*/ 842962 w 1128712"/>
              <a:gd name="connsiteY5" fmla="*/ 339725 h 1592263"/>
              <a:gd name="connsiteX6" fmla="*/ 6350 w 1128712"/>
              <a:gd name="connsiteY6" fmla="*/ 0 h 1592263"/>
              <a:gd name="connsiteX0" fmla="*/ 6350 w 1128712"/>
              <a:gd name="connsiteY0" fmla="*/ 0 h 1592263"/>
              <a:gd name="connsiteX1" fmla="*/ 0 w 1128712"/>
              <a:gd name="connsiteY1" fmla="*/ 1487488 h 1592263"/>
              <a:gd name="connsiteX2" fmla="*/ 523875 w 1128712"/>
              <a:gd name="connsiteY2" fmla="*/ 1592263 h 1592263"/>
              <a:gd name="connsiteX3" fmla="*/ 1128712 w 1128712"/>
              <a:gd name="connsiteY3" fmla="*/ 1592263 h 1592263"/>
              <a:gd name="connsiteX4" fmla="*/ 1128712 w 1128712"/>
              <a:gd name="connsiteY4" fmla="*/ 873125 h 1592263"/>
              <a:gd name="connsiteX5" fmla="*/ 658812 w 1128712"/>
              <a:gd name="connsiteY5" fmla="*/ 3175 h 1592263"/>
              <a:gd name="connsiteX6" fmla="*/ 6350 w 1128712"/>
              <a:gd name="connsiteY6" fmla="*/ 0 h 1592263"/>
              <a:gd name="connsiteX0" fmla="*/ 6350 w 1128712"/>
              <a:gd name="connsiteY0" fmla="*/ 15875 h 1589088"/>
              <a:gd name="connsiteX1" fmla="*/ 0 w 1128712"/>
              <a:gd name="connsiteY1" fmla="*/ 1484313 h 1589088"/>
              <a:gd name="connsiteX2" fmla="*/ 523875 w 1128712"/>
              <a:gd name="connsiteY2" fmla="*/ 1589088 h 1589088"/>
              <a:gd name="connsiteX3" fmla="*/ 1128712 w 1128712"/>
              <a:gd name="connsiteY3" fmla="*/ 1589088 h 1589088"/>
              <a:gd name="connsiteX4" fmla="*/ 1128712 w 1128712"/>
              <a:gd name="connsiteY4" fmla="*/ 869950 h 1589088"/>
              <a:gd name="connsiteX5" fmla="*/ 658812 w 1128712"/>
              <a:gd name="connsiteY5" fmla="*/ 0 h 1589088"/>
              <a:gd name="connsiteX6" fmla="*/ 6350 w 1128712"/>
              <a:gd name="connsiteY6" fmla="*/ 15875 h 1589088"/>
              <a:gd name="connsiteX0" fmla="*/ 6350 w 1128712"/>
              <a:gd name="connsiteY0" fmla="*/ 0 h 1592263"/>
              <a:gd name="connsiteX1" fmla="*/ 0 w 1128712"/>
              <a:gd name="connsiteY1" fmla="*/ 1487488 h 1592263"/>
              <a:gd name="connsiteX2" fmla="*/ 523875 w 1128712"/>
              <a:gd name="connsiteY2" fmla="*/ 1592263 h 1592263"/>
              <a:gd name="connsiteX3" fmla="*/ 1128712 w 1128712"/>
              <a:gd name="connsiteY3" fmla="*/ 1592263 h 1592263"/>
              <a:gd name="connsiteX4" fmla="*/ 1128712 w 1128712"/>
              <a:gd name="connsiteY4" fmla="*/ 873125 h 1592263"/>
              <a:gd name="connsiteX5" fmla="*/ 658812 w 1128712"/>
              <a:gd name="connsiteY5" fmla="*/ 3175 h 1592263"/>
              <a:gd name="connsiteX6" fmla="*/ 6350 w 1128712"/>
              <a:gd name="connsiteY6" fmla="*/ 0 h 1592263"/>
              <a:gd name="connsiteX0" fmla="*/ 183 w 1141595"/>
              <a:gd name="connsiteY0" fmla="*/ 0 h 1605091"/>
              <a:gd name="connsiteX1" fmla="*/ 12883 w 1141595"/>
              <a:gd name="connsiteY1" fmla="*/ 1500316 h 1605091"/>
              <a:gd name="connsiteX2" fmla="*/ 536758 w 1141595"/>
              <a:gd name="connsiteY2" fmla="*/ 1605091 h 1605091"/>
              <a:gd name="connsiteX3" fmla="*/ 1141595 w 1141595"/>
              <a:gd name="connsiteY3" fmla="*/ 1605091 h 1605091"/>
              <a:gd name="connsiteX4" fmla="*/ 1141595 w 1141595"/>
              <a:gd name="connsiteY4" fmla="*/ 885953 h 1605091"/>
              <a:gd name="connsiteX5" fmla="*/ 671695 w 1141595"/>
              <a:gd name="connsiteY5" fmla="*/ 16003 h 1605091"/>
              <a:gd name="connsiteX6" fmla="*/ 183 w 1141595"/>
              <a:gd name="connsiteY6" fmla="*/ 0 h 1605091"/>
              <a:gd name="connsiteX0" fmla="*/ 612 w 1129324"/>
              <a:gd name="connsiteY0" fmla="*/ 0 h 1592263"/>
              <a:gd name="connsiteX1" fmla="*/ 612 w 1129324"/>
              <a:gd name="connsiteY1" fmla="*/ 1487488 h 1592263"/>
              <a:gd name="connsiteX2" fmla="*/ 524487 w 1129324"/>
              <a:gd name="connsiteY2" fmla="*/ 1592263 h 1592263"/>
              <a:gd name="connsiteX3" fmla="*/ 1129324 w 1129324"/>
              <a:gd name="connsiteY3" fmla="*/ 1592263 h 1592263"/>
              <a:gd name="connsiteX4" fmla="*/ 1129324 w 1129324"/>
              <a:gd name="connsiteY4" fmla="*/ 873125 h 1592263"/>
              <a:gd name="connsiteX5" fmla="*/ 659424 w 1129324"/>
              <a:gd name="connsiteY5" fmla="*/ 3175 h 1592263"/>
              <a:gd name="connsiteX6" fmla="*/ 612 w 1129324"/>
              <a:gd name="connsiteY6" fmla="*/ 0 h 1592263"/>
              <a:gd name="connsiteX0" fmla="*/ 183 w 1141595"/>
              <a:gd name="connsiteY0" fmla="*/ 0 h 1592263"/>
              <a:gd name="connsiteX1" fmla="*/ 12883 w 1141595"/>
              <a:gd name="connsiteY1" fmla="*/ 1487488 h 1592263"/>
              <a:gd name="connsiteX2" fmla="*/ 536758 w 1141595"/>
              <a:gd name="connsiteY2" fmla="*/ 1592263 h 1592263"/>
              <a:gd name="connsiteX3" fmla="*/ 1141595 w 1141595"/>
              <a:gd name="connsiteY3" fmla="*/ 1592263 h 1592263"/>
              <a:gd name="connsiteX4" fmla="*/ 1141595 w 1141595"/>
              <a:gd name="connsiteY4" fmla="*/ 873125 h 1592263"/>
              <a:gd name="connsiteX5" fmla="*/ 671695 w 1141595"/>
              <a:gd name="connsiteY5" fmla="*/ 3175 h 1592263"/>
              <a:gd name="connsiteX6" fmla="*/ 183 w 1141595"/>
              <a:gd name="connsiteY6" fmla="*/ 0 h 1592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1595" h="1592263">
                <a:moveTo>
                  <a:pt x="183" y="0"/>
                </a:moveTo>
                <a:cubicBezTo>
                  <a:pt x="-1934" y="495829"/>
                  <a:pt x="15000" y="991659"/>
                  <a:pt x="12883" y="1487488"/>
                </a:cubicBezTo>
                <a:lnTo>
                  <a:pt x="536758" y="1592263"/>
                </a:lnTo>
                <a:lnTo>
                  <a:pt x="1141595" y="1592263"/>
                </a:lnTo>
                <a:lnTo>
                  <a:pt x="1141595" y="873125"/>
                </a:lnTo>
                <a:lnTo>
                  <a:pt x="671695" y="3175"/>
                </a:lnTo>
                <a:lnTo>
                  <a:pt x="183" y="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50800" dist="38100" dir="2699999" algn="ctr" rotWithShape="0">
                    <a:schemeClr val="tx1">
                      <a:alpha val="40000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r>
              <a:rPr lang="en-US" sz="1000" b="1" dirty="0" smtClean="0">
                <a:solidFill>
                  <a:schemeClr val="tx1"/>
                </a:solidFill>
              </a:rPr>
              <a:t>Gold </a:t>
            </a:r>
          </a:p>
          <a:p>
            <a:r>
              <a:rPr lang="en-US" sz="1000" b="1" dirty="0" smtClean="0">
                <a:solidFill>
                  <a:schemeClr val="tx1"/>
                </a:solidFill>
              </a:rPr>
              <a:t>Coast</a:t>
            </a:r>
          </a:p>
          <a:p>
            <a:endParaRPr lang="en-US" sz="1000" b="1" dirty="0">
              <a:solidFill>
                <a:schemeClr val="tx1"/>
              </a:solidFill>
            </a:endParaRPr>
          </a:p>
          <a:p>
            <a:r>
              <a:rPr lang="en-US" sz="1000" b="1" dirty="0" smtClean="0">
                <a:solidFill>
                  <a:schemeClr val="tx1"/>
                </a:solidFill>
              </a:rPr>
              <a:t>Streeterville</a:t>
            </a:r>
          </a:p>
          <a:p>
            <a:pPr algn="ctr"/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6573329" y="2510287"/>
            <a:ext cx="1802922" cy="1354347"/>
          </a:xfrm>
          <a:custGeom>
            <a:avLst/>
            <a:gdLst>
              <a:gd name="connsiteX0" fmla="*/ 128587 w 2719387"/>
              <a:gd name="connsiteY0" fmla="*/ 457200 h 1966913"/>
              <a:gd name="connsiteX1" fmla="*/ 304800 w 2719387"/>
              <a:gd name="connsiteY1" fmla="*/ 271463 h 1966913"/>
              <a:gd name="connsiteX2" fmla="*/ 1195387 w 2719387"/>
              <a:gd name="connsiteY2" fmla="*/ 276225 h 1966913"/>
              <a:gd name="connsiteX3" fmla="*/ 1566862 w 2719387"/>
              <a:gd name="connsiteY3" fmla="*/ 0 h 1966913"/>
              <a:gd name="connsiteX4" fmla="*/ 2105025 w 2719387"/>
              <a:gd name="connsiteY4" fmla="*/ 114300 h 1966913"/>
              <a:gd name="connsiteX5" fmla="*/ 2719387 w 2719387"/>
              <a:gd name="connsiteY5" fmla="*/ 114300 h 1966913"/>
              <a:gd name="connsiteX6" fmla="*/ 2719387 w 2719387"/>
              <a:gd name="connsiteY6" fmla="*/ 652463 h 1966913"/>
              <a:gd name="connsiteX7" fmla="*/ 1566862 w 2719387"/>
              <a:gd name="connsiteY7" fmla="*/ 652463 h 1966913"/>
              <a:gd name="connsiteX8" fmla="*/ 1566862 w 2719387"/>
              <a:gd name="connsiteY8" fmla="*/ 1966913 h 1966913"/>
              <a:gd name="connsiteX9" fmla="*/ 190500 w 2719387"/>
              <a:gd name="connsiteY9" fmla="*/ 1966913 h 1966913"/>
              <a:gd name="connsiteX10" fmla="*/ 0 w 2719387"/>
              <a:gd name="connsiteY10" fmla="*/ 1624013 h 1966913"/>
              <a:gd name="connsiteX11" fmla="*/ 0 w 2719387"/>
              <a:gd name="connsiteY11" fmla="*/ 576263 h 1966913"/>
              <a:gd name="connsiteX12" fmla="*/ 180975 w 2719387"/>
              <a:gd name="connsiteY12" fmla="*/ 395288 h 1966913"/>
              <a:gd name="connsiteX13" fmla="*/ 295275 w 2719387"/>
              <a:gd name="connsiteY13" fmla="*/ 280988 h 1966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19387" h="1966913">
                <a:moveTo>
                  <a:pt x="128587" y="457200"/>
                </a:moveTo>
                <a:lnTo>
                  <a:pt x="304800" y="271463"/>
                </a:lnTo>
                <a:lnTo>
                  <a:pt x="1195387" y="276225"/>
                </a:lnTo>
                <a:lnTo>
                  <a:pt x="1566862" y="0"/>
                </a:lnTo>
                <a:lnTo>
                  <a:pt x="2105025" y="114300"/>
                </a:lnTo>
                <a:lnTo>
                  <a:pt x="2719387" y="114300"/>
                </a:lnTo>
                <a:lnTo>
                  <a:pt x="2719387" y="652463"/>
                </a:lnTo>
                <a:lnTo>
                  <a:pt x="1566862" y="652463"/>
                </a:lnTo>
                <a:lnTo>
                  <a:pt x="1566862" y="1966913"/>
                </a:lnTo>
                <a:lnTo>
                  <a:pt x="190500" y="1966913"/>
                </a:lnTo>
                <a:lnTo>
                  <a:pt x="0" y="1624013"/>
                </a:lnTo>
                <a:lnTo>
                  <a:pt x="0" y="576263"/>
                </a:lnTo>
                <a:lnTo>
                  <a:pt x="180975" y="395288"/>
                </a:lnTo>
                <a:lnTo>
                  <a:pt x="295275" y="280988"/>
                </a:lnTo>
              </a:path>
            </a:pathLst>
          </a:custGeom>
          <a:solidFill>
            <a:srgbClr val="C0504D">
              <a:alpha val="65882"/>
            </a:srgbClr>
          </a:solidFill>
          <a:ln>
            <a:solidFill>
              <a:schemeClr val="accent2">
                <a:lumMod val="75000"/>
              </a:schemeClr>
            </a:solidFill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>
              <a:solidFill>
                <a:schemeClr val="tx1"/>
              </a:solidFill>
            </a:endParaRP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>
              <a:solidFill>
                <a:schemeClr val="tx1"/>
              </a:solidFill>
            </a:endParaRP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endParaRPr lang="en-US" sz="1000" b="1" dirty="0" smtClean="0">
              <a:solidFill>
                <a:schemeClr val="tx1"/>
              </a:solidFill>
            </a:endParaRPr>
          </a:p>
          <a:p>
            <a:r>
              <a:rPr lang="en-US" sz="1000" b="1" dirty="0" smtClean="0">
                <a:solidFill>
                  <a:schemeClr val="tx1"/>
                </a:solidFill>
              </a:rPr>
              <a:t>Downtown </a:t>
            </a:r>
          </a:p>
          <a:p>
            <a:r>
              <a:rPr lang="en-US" sz="1000" b="1" dirty="0" smtClean="0">
                <a:solidFill>
                  <a:schemeClr val="tx1"/>
                </a:solidFill>
              </a:rPr>
              <a:t>The Loop</a:t>
            </a:r>
          </a:p>
          <a:p>
            <a:pPr algn="ctr"/>
            <a:endParaRPr lang="en-US" sz="1400" b="1" dirty="0">
              <a:solidFill>
                <a:schemeClr val="tx1"/>
              </a:solidFill>
            </a:endParaRP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>
              <a:solidFill>
                <a:schemeClr val="tx1"/>
              </a:solidFill>
            </a:endParaRPr>
          </a:p>
          <a:p>
            <a:pPr algn="ctr"/>
            <a:endParaRPr lang="en-US" sz="1050" b="1" dirty="0">
              <a:solidFill>
                <a:schemeClr val="tx1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6702725" y="3881887"/>
            <a:ext cx="1457866" cy="1965960"/>
          </a:xfrm>
          <a:custGeom>
            <a:avLst/>
            <a:gdLst>
              <a:gd name="connsiteX0" fmla="*/ 0 w 2247900"/>
              <a:gd name="connsiteY0" fmla="*/ 4762 h 2824162"/>
              <a:gd name="connsiteX1" fmla="*/ 0 w 2247900"/>
              <a:gd name="connsiteY1" fmla="*/ 2824162 h 2824162"/>
              <a:gd name="connsiteX2" fmla="*/ 2247900 w 2247900"/>
              <a:gd name="connsiteY2" fmla="*/ 2824162 h 2824162"/>
              <a:gd name="connsiteX3" fmla="*/ 1714500 w 2247900"/>
              <a:gd name="connsiteY3" fmla="*/ 1204912 h 2824162"/>
              <a:gd name="connsiteX4" fmla="*/ 1381125 w 2247900"/>
              <a:gd name="connsiteY4" fmla="*/ 1204912 h 2824162"/>
              <a:gd name="connsiteX5" fmla="*/ 1381125 w 2247900"/>
              <a:gd name="connsiteY5" fmla="*/ 0 h 2824162"/>
              <a:gd name="connsiteX6" fmla="*/ 0 w 2247900"/>
              <a:gd name="connsiteY6" fmla="*/ 4762 h 2824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47900" h="2824162">
                <a:moveTo>
                  <a:pt x="0" y="4762"/>
                </a:moveTo>
                <a:lnTo>
                  <a:pt x="0" y="2824162"/>
                </a:lnTo>
                <a:lnTo>
                  <a:pt x="2247900" y="2824162"/>
                </a:lnTo>
                <a:lnTo>
                  <a:pt x="1714500" y="1204912"/>
                </a:lnTo>
                <a:lnTo>
                  <a:pt x="1381125" y="1204912"/>
                </a:lnTo>
                <a:lnTo>
                  <a:pt x="1381125" y="0"/>
                </a:lnTo>
                <a:lnTo>
                  <a:pt x="0" y="4762"/>
                </a:lnTo>
                <a:close/>
              </a:path>
            </a:pathLst>
          </a:custGeom>
          <a:solidFill>
            <a:srgbClr val="F79646">
              <a:alpha val="60000"/>
            </a:srgbClr>
          </a:solidFill>
          <a:ln>
            <a:solidFill>
              <a:schemeClr val="accent2">
                <a:lumMod val="75000"/>
              </a:schemeClr>
            </a:solidFill>
          </a:ln>
          <a:effectLst/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 smtClean="0">
              <a:solidFill>
                <a:schemeClr val="tx1"/>
              </a:solidFill>
            </a:endParaRPr>
          </a:p>
          <a:p>
            <a:pPr algn="ctr"/>
            <a:endParaRPr lang="en-US" sz="1000" b="1" dirty="0">
              <a:solidFill>
                <a:schemeClr val="tx1"/>
              </a:solidFill>
            </a:endParaRPr>
          </a:p>
          <a:p>
            <a:r>
              <a:rPr lang="en-US" sz="1000" b="1" dirty="0" smtClean="0">
                <a:solidFill>
                  <a:schemeClr val="tx1"/>
                </a:solidFill>
              </a:rPr>
              <a:t>South Loop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40370" y="2309293"/>
            <a:ext cx="98365" cy="10471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50800" dist="38100" dir="2699999" algn="ctr" rotWithShape="0">
                    <a:schemeClr val="tx1">
                      <a:alpha val="40000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74320" rtlCol="0" anchor="ctr"/>
          <a:lstStyle/>
          <a:p>
            <a:r>
              <a:rPr lang="en-US" sz="900" b="1" dirty="0" smtClean="0">
                <a:solidFill>
                  <a:schemeClr val="tx1"/>
                </a:solidFill>
              </a:rPr>
              <a:t>Gleacher Center</a:t>
            </a:r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06221" y="2927879"/>
            <a:ext cx="98365" cy="10471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50800" dist="38100" dir="2699999" algn="ctr" rotWithShape="0">
                    <a:schemeClr val="tx1">
                      <a:alpha val="40000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182880" rtlCol="0" anchor="ctr"/>
          <a:lstStyle/>
          <a:p>
            <a:pPr algn="r"/>
            <a:r>
              <a:rPr lang="en-US" sz="900" b="1" dirty="0" smtClean="0">
                <a:solidFill>
                  <a:schemeClr val="tx1"/>
                </a:solidFill>
              </a:rPr>
              <a:t>Metra station</a:t>
            </a:r>
            <a:endParaRPr lang="en-US" sz="900" b="1" dirty="0">
              <a:solidFill>
                <a:schemeClr val="tx1"/>
              </a:solidFill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7715317"/>
              </p:ext>
            </p:extLst>
          </p:nvPr>
        </p:nvGraphicFramePr>
        <p:xfrm>
          <a:off x="286900" y="1492154"/>
          <a:ext cx="5036737" cy="189546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356573"/>
                <a:gridCol w="1680164"/>
              </a:tblGrid>
              <a:tr h="31591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Neighborhood</a:t>
                      </a:r>
                      <a:endParaRPr lang="en-US" sz="1600" dirty="0"/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Approx. Boothies</a:t>
                      </a:r>
                      <a:endParaRPr lang="en-US" sz="1600" dirty="0"/>
                    </a:p>
                  </a:txBody>
                  <a:tcPr marL="45720" marR="45720" marT="18288" marB="18288"/>
                </a:tc>
              </a:tr>
              <a:tr h="315911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Downtown | The Loop</a:t>
                      </a:r>
                      <a:endParaRPr lang="en-US" sz="1600" dirty="0"/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60%</a:t>
                      </a:r>
                      <a:endParaRPr lang="en-US" sz="1600" dirty="0"/>
                    </a:p>
                  </a:txBody>
                  <a:tcPr marL="45720" marR="45720" marT="18288" marB="18288"/>
                </a:tc>
              </a:tr>
              <a:tr h="315911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South Loop</a:t>
                      </a:r>
                      <a:endParaRPr lang="en-US" sz="1600" dirty="0"/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12%</a:t>
                      </a:r>
                      <a:endParaRPr lang="en-US" sz="1600" dirty="0"/>
                    </a:p>
                  </a:txBody>
                  <a:tcPr marL="45720" marR="45720" marT="18288" marB="18288"/>
                </a:tc>
              </a:tr>
              <a:tr h="3159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Streeterville | Gold Coast |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River North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11%</a:t>
                      </a:r>
                      <a:endParaRPr lang="en-US" sz="1600" dirty="0"/>
                    </a:p>
                  </a:txBody>
                  <a:tcPr marL="45720" marR="45720" marT="18288" marB="18288"/>
                </a:tc>
              </a:tr>
              <a:tr h="315911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Hyde Park</a:t>
                      </a:r>
                      <a:endParaRPr lang="en-US" sz="1600" dirty="0"/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7%</a:t>
                      </a:r>
                      <a:endParaRPr lang="en-US" sz="1600" dirty="0"/>
                    </a:p>
                  </a:txBody>
                  <a:tcPr marL="45720" marR="45720" marT="18288" marB="18288"/>
                </a:tc>
              </a:tr>
              <a:tr h="315911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Other neighborhoods</a:t>
                      </a:r>
                      <a:endParaRPr lang="en-US" sz="1600" dirty="0"/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10%</a:t>
                      </a:r>
                      <a:endParaRPr lang="en-US" sz="1600" dirty="0"/>
                    </a:p>
                  </a:txBody>
                  <a:tcPr marL="45720" marR="45720" marT="18288" marB="18288"/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236840" y="3498836"/>
            <a:ext cx="509428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It is estimated that more than </a:t>
            </a:r>
            <a:r>
              <a:rPr lang="en-US" b="1" dirty="0" smtClean="0">
                <a:solidFill>
                  <a:schemeClr val="tx1"/>
                </a:solidFill>
              </a:rPr>
              <a:t>90% of the students live away from Hyde Park</a:t>
            </a:r>
            <a:r>
              <a:rPr lang="en-US" dirty="0" smtClean="0">
                <a:solidFill>
                  <a:schemeClr val="tx1"/>
                </a:solidFill>
              </a:rPr>
              <a:t>. This means taking an 18 minute Metra ride to Booth for class. However, living in the city provides an opportunity to </a:t>
            </a:r>
            <a:r>
              <a:rPr lang="en-US" dirty="0" smtClean="0"/>
              <a:t>be </a:t>
            </a:r>
            <a:r>
              <a:rPr lang="en-US" dirty="0" smtClean="0">
                <a:solidFill>
                  <a:schemeClr val="tx1"/>
                </a:solidFill>
              </a:rPr>
              <a:t>closer to restaurants, shops, bars, and most importantly other </a:t>
            </a:r>
            <a:r>
              <a:rPr lang="en-US" dirty="0" err="1" smtClean="0">
                <a:solidFill>
                  <a:schemeClr val="tx1"/>
                </a:solidFill>
              </a:rPr>
              <a:t>Boothies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r>
              <a:rPr lang="en-US" dirty="0" err="1" smtClean="0">
                <a:solidFill>
                  <a:schemeClr val="tx1"/>
                </a:solidFill>
              </a:rPr>
              <a:t>Gleacher</a:t>
            </a:r>
            <a:r>
              <a:rPr lang="en-US" dirty="0" smtClean="0">
                <a:solidFill>
                  <a:schemeClr val="tx1"/>
                </a:solidFill>
              </a:rPr>
              <a:t> Center, our downtown campus, also holds evening class sections and has plenty of study-group rooms available.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8623" y="5218981"/>
            <a:ext cx="514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Hyde Park</a:t>
            </a:r>
            <a:endParaRPr lang="en-US" sz="1200" b="1" dirty="0"/>
          </a:p>
        </p:txBody>
      </p:sp>
      <p:sp>
        <p:nvSpPr>
          <p:cNvPr id="18" name="Down Arrow 17"/>
          <p:cNvSpPr/>
          <p:nvPr/>
        </p:nvSpPr>
        <p:spPr>
          <a:xfrm>
            <a:off x="6332902" y="5618298"/>
            <a:ext cx="224287" cy="198408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60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Downtown | The Loop (60% of Students)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61" t="4182" r="25299" b="4864"/>
          <a:stretch/>
        </p:blipFill>
        <p:spPr bwMode="auto">
          <a:xfrm>
            <a:off x="5945826" y="1466310"/>
            <a:ext cx="2728867" cy="4391205"/>
          </a:xfrm>
          <a:prstGeom prst="rect">
            <a:avLst/>
          </a:prstGeom>
          <a:solidFill>
            <a:schemeClr val="accent6">
              <a:alpha val="6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50800" dist="38100" dir="2699999" algn="ctr" rotWithShape="0">
                    <a:schemeClr val="tx1">
                      <a:alpha val="40000"/>
                    </a:schemeClr>
                  </a:outerShdw>
                </a:effectLst>
              </a14:hiddenEffects>
            </a:ext>
          </a:extLst>
        </p:spPr>
      </p:pic>
      <p:sp>
        <p:nvSpPr>
          <p:cNvPr id="9" name="Freeform 8"/>
          <p:cNvSpPr/>
          <p:nvPr/>
        </p:nvSpPr>
        <p:spPr>
          <a:xfrm>
            <a:off x="6573329" y="2510287"/>
            <a:ext cx="1802922" cy="1354347"/>
          </a:xfrm>
          <a:custGeom>
            <a:avLst/>
            <a:gdLst>
              <a:gd name="connsiteX0" fmla="*/ 128587 w 2719387"/>
              <a:gd name="connsiteY0" fmla="*/ 457200 h 1966913"/>
              <a:gd name="connsiteX1" fmla="*/ 304800 w 2719387"/>
              <a:gd name="connsiteY1" fmla="*/ 271463 h 1966913"/>
              <a:gd name="connsiteX2" fmla="*/ 1195387 w 2719387"/>
              <a:gd name="connsiteY2" fmla="*/ 276225 h 1966913"/>
              <a:gd name="connsiteX3" fmla="*/ 1566862 w 2719387"/>
              <a:gd name="connsiteY3" fmla="*/ 0 h 1966913"/>
              <a:gd name="connsiteX4" fmla="*/ 2105025 w 2719387"/>
              <a:gd name="connsiteY4" fmla="*/ 114300 h 1966913"/>
              <a:gd name="connsiteX5" fmla="*/ 2719387 w 2719387"/>
              <a:gd name="connsiteY5" fmla="*/ 114300 h 1966913"/>
              <a:gd name="connsiteX6" fmla="*/ 2719387 w 2719387"/>
              <a:gd name="connsiteY6" fmla="*/ 652463 h 1966913"/>
              <a:gd name="connsiteX7" fmla="*/ 1566862 w 2719387"/>
              <a:gd name="connsiteY7" fmla="*/ 652463 h 1966913"/>
              <a:gd name="connsiteX8" fmla="*/ 1566862 w 2719387"/>
              <a:gd name="connsiteY8" fmla="*/ 1966913 h 1966913"/>
              <a:gd name="connsiteX9" fmla="*/ 190500 w 2719387"/>
              <a:gd name="connsiteY9" fmla="*/ 1966913 h 1966913"/>
              <a:gd name="connsiteX10" fmla="*/ 0 w 2719387"/>
              <a:gd name="connsiteY10" fmla="*/ 1624013 h 1966913"/>
              <a:gd name="connsiteX11" fmla="*/ 0 w 2719387"/>
              <a:gd name="connsiteY11" fmla="*/ 576263 h 1966913"/>
              <a:gd name="connsiteX12" fmla="*/ 180975 w 2719387"/>
              <a:gd name="connsiteY12" fmla="*/ 395288 h 1966913"/>
              <a:gd name="connsiteX13" fmla="*/ 295275 w 2719387"/>
              <a:gd name="connsiteY13" fmla="*/ 280988 h 1966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19387" h="1966913">
                <a:moveTo>
                  <a:pt x="128587" y="457200"/>
                </a:moveTo>
                <a:lnTo>
                  <a:pt x="304800" y="271463"/>
                </a:lnTo>
                <a:lnTo>
                  <a:pt x="1195387" y="276225"/>
                </a:lnTo>
                <a:lnTo>
                  <a:pt x="1566862" y="0"/>
                </a:lnTo>
                <a:lnTo>
                  <a:pt x="2105025" y="114300"/>
                </a:lnTo>
                <a:lnTo>
                  <a:pt x="2719387" y="114300"/>
                </a:lnTo>
                <a:lnTo>
                  <a:pt x="2719387" y="652463"/>
                </a:lnTo>
                <a:lnTo>
                  <a:pt x="1566862" y="652463"/>
                </a:lnTo>
                <a:lnTo>
                  <a:pt x="1566862" y="1966913"/>
                </a:lnTo>
                <a:lnTo>
                  <a:pt x="190500" y="1966913"/>
                </a:lnTo>
                <a:lnTo>
                  <a:pt x="0" y="1624013"/>
                </a:lnTo>
                <a:lnTo>
                  <a:pt x="0" y="576263"/>
                </a:lnTo>
                <a:lnTo>
                  <a:pt x="180975" y="395288"/>
                </a:lnTo>
                <a:lnTo>
                  <a:pt x="295275" y="280988"/>
                </a:lnTo>
              </a:path>
            </a:pathLst>
          </a:custGeom>
          <a:solidFill>
            <a:srgbClr val="C0504D">
              <a:alpha val="65882"/>
            </a:srgbClr>
          </a:solidFill>
          <a:ln>
            <a:solidFill>
              <a:schemeClr val="accent2">
                <a:lumMod val="75000"/>
              </a:schemeClr>
            </a:solidFill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>
              <a:solidFill>
                <a:schemeClr val="tx1"/>
              </a:solidFill>
            </a:endParaRP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>
              <a:solidFill>
                <a:schemeClr val="tx1"/>
              </a:solidFill>
            </a:endParaRP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endParaRPr lang="en-US" sz="1000" b="1" dirty="0" smtClean="0">
              <a:solidFill>
                <a:schemeClr val="tx1"/>
              </a:solidFill>
            </a:endParaRPr>
          </a:p>
          <a:p>
            <a:r>
              <a:rPr lang="en-US" sz="1000" b="1" dirty="0" smtClean="0">
                <a:solidFill>
                  <a:schemeClr val="tx1"/>
                </a:solidFill>
              </a:rPr>
              <a:t>Downtown </a:t>
            </a:r>
          </a:p>
          <a:p>
            <a:r>
              <a:rPr lang="en-US" sz="1000" b="1" dirty="0" smtClean="0">
                <a:solidFill>
                  <a:schemeClr val="tx1"/>
                </a:solidFill>
              </a:rPr>
              <a:t>The Loop</a:t>
            </a:r>
          </a:p>
          <a:p>
            <a:pPr algn="ctr"/>
            <a:endParaRPr lang="en-US" sz="1400" b="1" dirty="0">
              <a:solidFill>
                <a:schemeClr val="tx1"/>
              </a:solidFill>
            </a:endParaRP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>
              <a:solidFill>
                <a:schemeClr val="tx1"/>
              </a:solidFill>
            </a:endParaRPr>
          </a:p>
          <a:p>
            <a:pPr algn="ctr"/>
            <a:endParaRPr lang="en-US" sz="105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40370" y="2309293"/>
            <a:ext cx="98365" cy="10471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50800" dist="38100" dir="2699999" algn="ctr" rotWithShape="0">
                    <a:schemeClr val="tx1">
                      <a:alpha val="40000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74320" rtlCol="0" anchor="ctr"/>
          <a:lstStyle/>
          <a:p>
            <a:r>
              <a:rPr lang="en-US" sz="900" b="1" dirty="0" smtClean="0">
                <a:solidFill>
                  <a:schemeClr val="tx1"/>
                </a:solidFill>
              </a:rPr>
              <a:t>Gleacher Center</a:t>
            </a:r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06221" y="2927879"/>
            <a:ext cx="98365" cy="10471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50800" dist="38100" dir="2699999" algn="ctr" rotWithShape="0">
                    <a:schemeClr val="tx1">
                      <a:alpha val="40000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182880" rtlCol="0" anchor="ctr"/>
          <a:lstStyle/>
          <a:p>
            <a:pPr algn="r"/>
            <a:r>
              <a:rPr lang="en-US" sz="900" b="1" dirty="0" smtClean="0">
                <a:solidFill>
                  <a:schemeClr val="tx1"/>
                </a:solidFill>
              </a:rPr>
              <a:t>Metra station</a:t>
            </a:r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8623" y="5218981"/>
            <a:ext cx="514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Hyde Park</a:t>
            </a:r>
            <a:endParaRPr lang="en-US" sz="1200" b="1" dirty="0"/>
          </a:p>
        </p:txBody>
      </p:sp>
      <p:sp>
        <p:nvSpPr>
          <p:cNvPr id="18" name="Down Arrow 17"/>
          <p:cNvSpPr/>
          <p:nvPr/>
        </p:nvSpPr>
        <p:spPr>
          <a:xfrm>
            <a:off x="6332902" y="5618298"/>
            <a:ext cx="224287" cy="198408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48660" y="1337093"/>
            <a:ext cx="4962547" cy="452042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400" b="1" dirty="0" smtClean="0"/>
              <a:t>Options: </a:t>
            </a:r>
            <a:r>
              <a:rPr lang="en-US" sz="2400" dirty="0" smtClean="0"/>
              <a:t>Rental apartments, high rises</a:t>
            </a:r>
          </a:p>
          <a:p>
            <a:endParaRPr lang="en-US" sz="2400" dirty="0" smtClean="0"/>
          </a:p>
          <a:p>
            <a:r>
              <a:rPr lang="en-US" sz="2400" b="1" dirty="0" smtClean="0"/>
              <a:t>Vibe: </a:t>
            </a:r>
            <a:r>
              <a:rPr lang="en-US" sz="2400" dirty="0" smtClean="0"/>
              <a:t>Singles (MPP, Aqua), young </a:t>
            </a:r>
            <a:r>
              <a:rPr lang="en-US" sz="2400" dirty="0"/>
              <a:t>couples with babies or no </a:t>
            </a:r>
            <a:r>
              <a:rPr lang="en-US" sz="2400" dirty="0" smtClean="0"/>
              <a:t>children (Columbus Plaza, Coast, The Tides, The Shoreham, Park Millennium)</a:t>
            </a:r>
          </a:p>
          <a:p>
            <a:endParaRPr lang="en-US" sz="2400" dirty="0" smtClean="0"/>
          </a:p>
          <a:p>
            <a:r>
              <a:rPr lang="en-US" sz="2400" b="1" dirty="0" smtClean="0"/>
              <a:t>Commute: </a:t>
            </a:r>
          </a:p>
          <a:p>
            <a:pPr marL="461963" indent="-230188">
              <a:buFont typeface="Arial" panose="020B0604020202020204" pitchFamily="34" charset="0"/>
              <a:buChar char="•"/>
            </a:pPr>
            <a:r>
              <a:rPr lang="en-US" sz="2400" dirty="0" smtClean="0"/>
              <a:t>10 min. walk, 18 min. Metra</a:t>
            </a:r>
          </a:p>
          <a:p>
            <a:endParaRPr lang="en-US" sz="2400" dirty="0" smtClean="0"/>
          </a:p>
          <a:p>
            <a:r>
              <a:rPr lang="en-US" sz="2400" b="1" dirty="0" smtClean="0"/>
              <a:t>Rent (1B)</a:t>
            </a:r>
            <a:r>
              <a:rPr lang="en-US" sz="2400" dirty="0" smtClean="0"/>
              <a:t>: $1,600+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717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 Loop (12% of Students)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48660" y="1337093"/>
            <a:ext cx="4962547" cy="452042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400" b="1" dirty="0" smtClean="0"/>
              <a:t>Options: </a:t>
            </a:r>
            <a:r>
              <a:rPr lang="en-US" sz="2400" dirty="0" smtClean="0"/>
              <a:t>Family friendly condo buildings, high rise apartments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Vibe:</a:t>
            </a:r>
            <a:r>
              <a:rPr lang="en-US" sz="2400" dirty="0" smtClean="0"/>
              <a:t> Couples and young families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Commute: </a:t>
            </a:r>
          </a:p>
          <a:p>
            <a:pPr marL="461963" indent="-230188">
              <a:buFont typeface="Arial" panose="020B0604020202020204" pitchFamily="34" charset="0"/>
              <a:buChar char="•"/>
            </a:pPr>
            <a:r>
              <a:rPr lang="en-US" sz="2400" dirty="0" smtClean="0"/>
              <a:t>5-10 min. walk, 15 min. Metra</a:t>
            </a:r>
          </a:p>
          <a:p>
            <a:pPr marL="461963" indent="-230188">
              <a:buFont typeface="Arial" panose="020B0604020202020204" pitchFamily="34" charset="0"/>
              <a:buChar char="•"/>
            </a:pPr>
            <a:r>
              <a:rPr lang="en-US" sz="2400" dirty="0" smtClean="0"/>
              <a:t>35 min Bus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Rent (1B)</a:t>
            </a:r>
            <a:r>
              <a:rPr lang="en-US" sz="2400" dirty="0" smtClean="0"/>
              <a:t>: $1,500+</a:t>
            </a:r>
            <a:endParaRPr lang="en-US" sz="2400" b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61" t="4182" r="25299" b="4864"/>
          <a:stretch/>
        </p:blipFill>
        <p:spPr bwMode="auto">
          <a:xfrm>
            <a:off x="5945826" y="1466310"/>
            <a:ext cx="2728867" cy="4391205"/>
          </a:xfrm>
          <a:prstGeom prst="rect">
            <a:avLst/>
          </a:prstGeom>
          <a:solidFill>
            <a:schemeClr val="accent6">
              <a:alpha val="6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50800" dist="38100" dir="2699999" algn="ctr" rotWithShape="0">
                    <a:schemeClr val="tx1">
                      <a:alpha val="40000"/>
                    </a:schemeClr>
                  </a:outerShdw>
                </a:effectLst>
              </a14:hiddenEffects>
            </a:ext>
          </a:extLst>
        </p:spPr>
      </p:pic>
      <p:sp>
        <p:nvSpPr>
          <p:cNvPr id="19" name="Freeform 18"/>
          <p:cNvSpPr/>
          <p:nvPr/>
        </p:nvSpPr>
        <p:spPr>
          <a:xfrm>
            <a:off x="6702725" y="3881887"/>
            <a:ext cx="1457866" cy="1965960"/>
          </a:xfrm>
          <a:custGeom>
            <a:avLst/>
            <a:gdLst>
              <a:gd name="connsiteX0" fmla="*/ 0 w 2247900"/>
              <a:gd name="connsiteY0" fmla="*/ 4762 h 2824162"/>
              <a:gd name="connsiteX1" fmla="*/ 0 w 2247900"/>
              <a:gd name="connsiteY1" fmla="*/ 2824162 h 2824162"/>
              <a:gd name="connsiteX2" fmla="*/ 2247900 w 2247900"/>
              <a:gd name="connsiteY2" fmla="*/ 2824162 h 2824162"/>
              <a:gd name="connsiteX3" fmla="*/ 1714500 w 2247900"/>
              <a:gd name="connsiteY3" fmla="*/ 1204912 h 2824162"/>
              <a:gd name="connsiteX4" fmla="*/ 1381125 w 2247900"/>
              <a:gd name="connsiteY4" fmla="*/ 1204912 h 2824162"/>
              <a:gd name="connsiteX5" fmla="*/ 1381125 w 2247900"/>
              <a:gd name="connsiteY5" fmla="*/ 0 h 2824162"/>
              <a:gd name="connsiteX6" fmla="*/ 0 w 2247900"/>
              <a:gd name="connsiteY6" fmla="*/ 4762 h 2824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47900" h="2824162">
                <a:moveTo>
                  <a:pt x="0" y="4762"/>
                </a:moveTo>
                <a:lnTo>
                  <a:pt x="0" y="2824162"/>
                </a:lnTo>
                <a:lnTo>
                  <a:pt x="2247900" y="2824162"/>
                </a:lnTo>
                <a:lnTo>
                  <a:pt x="1714500" y="1204912"/>
                </a:lnTo>
                <a:lnTo>
                  <a:pt x="1381125" y="1204912"/>
                </a:lnTo>
                <a:lnTo>
                  <a:pt x="1381125" y="0"/>
                </a:lnTo>
                <a:lnTo>
                  <a:pt x="0" y="4762"/>
                </a:lnTo>
                <a:close/>
              </a:path>
            </a:pathLst>
          </a:custGeom>
          <a:solidFill>
            <a:srgbClr val="F79646">
              <a:alpha val="60000"/>
            </a:srgbClr>
          </a:solidFill>
          <a:ln>
            <a:solidFill>
              <a:schemeClr val="accent2">
                <a:lumMod val="75000"/>
              </a:schemeClr>
            </a:solidFill>
          </a:ln>
          <a:effectLst/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 smtClean="0">
              <a:solidFill>
                <a:schemeClr val="tx1"/>
              </a:solidFill>
            </a:endParaRPr>
          </a:p>
          <a:p>
            <a:pPr algn="ctr"/>
            <a:endParaRPr lang="en-US" sz="1000" b="1" dirty="0">
              <a:solidFill>
                <a:schemeClr val="tx1"/>
              </a:solidFill>
            </a:endParaRPr>
          </a:p>
          <a:p>
            <a:r>
              <a:rPr lang="en-US" sz="1000" b="1" dirty="0" smtClean="0">
                <a:solidFill>
                  <a:schemeClr val="tx1"/>
                </a:solidFill>
              </a:rPr>
              <a:t>South Loop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740370" y="2309293"/>
            <a:ext cx="98365" cy="10471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50800" dist="38100" dir="2699999" algn="ctr" rotWithShape="0">
                    <a:schemeClr val="tx1">
                      <a:alpha val="40000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74320" rtlCol="0" anchor="ctr"/>
          <a:lstStyle/>
          <a:p>
            <a:r>
              <a:rPr lang="en-US" sz="900" b="1" dirty="0" smtClean="0">
                <a:solidFill>
                  <a:schemeClr val="tx1"/>
                </a:solidFill>
              </a:rPr>
              <a:t>Gleacher Center</a:t>
            </a:r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606221" y="2927879"/>
            <a:ext cx="98365" cy="10471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50800" dist="38100" dir="2699999" algn="ctr" rotWithShape="0">
                    <a:schemeClr val="tx1">
                      <a:alpha val="40000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182880" rtlCol="0" anchor="ctr"/>
          <a:lstStyle/>
          <a:p>
            <a:pPr algn="r"/>
            <a:r>
              <a:rPr lang="en-US" sz="900" b="1" dirty="0" smtClean="0">
                <a:solidFill>
                  <a:schemeClr val="tx1"/>
                </a:solidFill>
              </a:rPr>
              <a:t>Metra station</a:t>
            </a:r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88623" y="5218981"/>
            <a:ext cx="514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Hyde Park</a:t>
            </a:r>
            <a:endParaRPr lang="en-US" sz="1200" b="1" dirty="0"/>
          </a:p>
        </p:txBody>
      </p:sp>
      <p:sp>
        <p:nvSpPr>
          <p:cNvPr id="23" name="Down Arrow 22"/>
          <p:cNvSpPr/>
          <p:nvPr/>
        </p:nvSpPr>
        <p:spPr>
          <a:xfrm>
            <a:off x="6332902" y="5618298"/>
            <a:ext cx="224287" cy="198408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2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Gold Coast | Streeterville (~10% of Students)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48660" y="1337093"/>
            <a:ext cx="4962547" cy="452042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400" b="1" dirty="0" smtClean="0"/>
              <a:t>Options: </a:t>
            </a:r>
            <a:r>
              <a:rPr lang="en-US" sz="2400" dirty="0" smtClean="0"/>
              <a:t>Upscale condos, high rise apartments</a:t>
            </a:r>
          </a:p>
          <a:p>
            <a:endParaRPr lang="en-US" sz="2400" dirty="0" smtClean="0"/>
          </a:p>
          <a:p>
            <a:r>
              <a:rPr lang="en-US" sz="2400" b="1" dirty="0" smtClean="0"/>
              <a:t>Vibe:</a:t>
            </a:r>
            <a:r>
              <a:rPr lang="en-US" sz="2400" dirty="0" smtClean="0"/>
              <a:t> Singles, young couples with babies or no children</a:t>
            </a:r>
          </a:p>
          <a:p>
            <a:endParaRPr lang="en-US" sz="2400" dirty="0" smtClean="0"/>
          </a:p>
          <a:p>
            <a:r>
              <a:rPr lang="en-US" sz="2400" b="1" dirty="0" smtClean="0"/>
              <a:t>Commute: </a:t>
            </a:r>
          </a:p>
          <a:p>
            <a:pPr marL="461963" indent="-230188">
              <a:buFont typeface="Arial" panose="020B0604020202020204" pitchFamily="34" charset="0"/>
              <a:buChar char="•"/>
            </a:pPr>
            <a:r>
              <a:rPr lang="en-US" sz="2400" dirty="0" smtClean="0"/>
              <a:t>35-40 minute bus</a:t>
            </a:r>
          </a:p>
          <a:p>
            <a:pPr marL="461963" indent="-230188">
              <a:buFont typeface="Arial" panose="020B0604020202020204" pitchFamily="34" charset="0"/>
              <a:buChar char="•"/>
            </a:pPr>
            <a:r>
              <a:rPr lang="en-US" sz="2400" dirty="0" smtClean="0"/>
              <a:t>Drive </a:t>
            </a:r>
          </a:p>
          <a:p>
            <a:pPr marL="461963" indent="-230188">
              <a:buFont typeface="Arial" panose="020B0604020202020204" pitchFamily="34" charset="0"/>
              <a:buChar char="•"/>
            </a:pPr>
            <a:r>
              <a:rPr lang="en-US" sz="2400" dirty="0" smtClean="0"/>
              <a:t>15 min. walk, 18 min. Metra</a:t>
            </a:r>
          </a:p>
          <a:p>
            <a:endParaRPr lang="en-US" sz="2400" dirty="0" smtClean="0"/>
          </a:p>
          <a:p>
            <a:r>
              <a:rPr lang="en-US" sz="2400" b="1" dirty="0" smtClean="0"/>
              <a:t>Rent (1B)</a:t>
            </a:r>
            <a:r>
              <a:rPr lang="en-US" sz="2400" dirty="0" smtClean="0"/>
              <a:t>: $2,000+</a:t>
            </a:r>
            <a:endParaRPr lang="en-US" sz="2400" b="1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61" t="4182" r="25299" b="4864"/>
          <a:stretch/>
        </p:blipFill>
        <p:spPr bwMode="auto">
          <a:xfrm>
            <a:off x="5945826" y="1466310"/>
            <a:ext cx="2728867" cy="4391205"/>
          </a:xfrm>
          <a:prstGeom prst="rect">
            <a:avLst/>
          </a:prstGeom>
          <a:solidFill>
            <a:schemeClr val="accent6">
              <a:alpha val="6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50800" dist="38100" dir="2699999" algn="ctr" rotWithShape="0">
                    <a:schemeClr val="tx1">
                      <a:alpha val="40000"/>
                    </a:schemeClr>
                  </a:outerShdw>
                </a:effectLst>
              </a14:hiddenEffects>
            </a:ext>
          </a:extLst>
        </p:spPr>
      </p:pic>
      <p:sp>
        <p:nvSpPr>
          <p:cNvPr id="13" name="Freeform 12"/>
          <p:cNvSpPr/>
          <p:nvPr/>
        </p:nvSpPr>
        <p:spPr>
          <a:xfrm>
            <a:off x="7582619" y="1628387"/>
            <a:ext cx="862641" cy="881900"/>
          </a:xfrm>
          <a:custGeom>
            <a:avLst/>
            <a:gdLst>
              <a:gd name="connsiteX0" fmla="*/ 0 w 1128712"/>
              <a:gd name="connsiteY0" fmla="*/ 9525 h 1252538"/>
              <a:gd name="connsiteX1" fmla="*/ 0 w 1128712"/>
              <a:gd name="connsiteY1" fmla="*/ 1147763 h 1252538"/>
              <a:gd name="connsiteX2" fmla="*/ 523875 w 1128712"/>
              <a:gd name="connsiteY2" fmla="*/ 1252538 h 1252538"/>
              <a:gd name="connsiteX3" fmla="*/ 1128712 w 1128712"/>
              <a:gd name="connsiteY3" fmla="*/ 1252538 h 1252538"/>
              <a:gd name="connsiteX4" fmla="*/ 1128712 w 1128712"/>
              <a:gd name="connsiteY4" fmla="*/ 533400 h 1252538"/>
              <a:gd name="connsiteX5" fmla="*/ 842962 w 1128712"/>
              <a:gd name="connsiteY5" fmla="*/ 0 h 1252538"/>
              <a:gd name="connsiteX6" fmla="*/ 0 w 1128712"/>
              <a:gd name="connsiteY6" fmla="*/ 9525 h 1252538"/>
              <a:gd name="connsiteX0" fmla="*/ 6350 w 1128712"/>
              <a:gd name="connsiteY0" fmla="*/ 0 h 1592263"/>
              <a:gd name="connsiteX1" fmla="*/ 0 w 1128712"/>
              <a:gd name="connsiteY1" fmla="*/ 1487488 h 1592263"/>
              <a:gd name="connsiteX2" fmla="*/ 523875 w 1128712"/>
              <a:gd name="connsiteY2" fmla="*/ 1592263 h 1592263"/>
              <a:gd name="connsiteX3" fmla="*/ 1128712 w 1128712"/>
              <a:gd name="connsiteY3" fmla="*/ 1592263 h 1592263"/>
              <a:gd name="connsiteX4" fmla="*/ 1128712 w 1128712"/>
              <a:gd name="connsiteY4" fmla="*/ 873125 h 1592263"/>
              <a:gd name="connsiteX5" fmla="*/ 842962 w 1128712"/>
              <a:gd name="connsiteY5" fmla="*/ 339725 h 1592263"/>
              <a:gd name="connsiteX6" fmla="*/ 6350 w 1128712"/>
              <a:gd name="connsiteY6" fmla="*/ 0 h 1592263"/>
              <a:gd name="connsiteX0" fmla="*/ 6350 w 1128712"/>
              <a:gd name="connsiteY0" fmla="*/ 0 h 1592263"/>
              <a:gd name="connsiteX1" fmla="*/ 0 w 1128712"/>
              <a:gd name="connsiteY1" fmla="*/ 1487488 h 1592263"/>
              <a:gd name="connsiteX2" fmla="*/ 523875 w 1128712"/>
              <a:gd name="connsiteY2" fmla="*/ 1592263 h 1592263"/>
              <a:gd name="connsiteX3" fmla="*/ 1128712 w 1128712"/>
              <a:gd name="connsiteY3" fmla="*/ 1592263 h 1592263"/>
              <a:gd name="connsiteX4" fmla="*/ 1128712 w 1128712"/>
              <a:gd name="connsiteY4" fmla="*/ 873125 h 1592263"/>
              <a:gd name="connsiteX5" fmla="*/ 658812 w 1128712"/>
              <a:gd name="connsiteY5" fmla="*/ 3175 h 1592263"/>
              <a:gd name="connsiteX6" fmla="*/ 6350 w 1128712"/>
              <a:gd name="connsiteY6" fmla="*/ 0 h 1592263"/>
              <a:gd name="connsiteX0" fmla="*/ 6350 w 1128712"/>
              <a:gd name="connsiteY0" fmla="*/ 15875 h 1589088"/>
              <a:gd name="connsiteX1" fmla="*/ 0 w 1128712"/>
              <a:gd name="connsiteY1" fmla="*/ 1484313 h 1589088"/>
              <a:gd name="connsiteX2" fmla="*/ 523875 w 1128712"/>
              <a:gd name="connsiteY2" fmla="*/ 1589088 h 1589088"/>
              <a:gd name="connsiteX3" fmla="*/ 1128712 w 1128712"/>
              <a:gd name="connsiteY3" fmla="*/ 1589088 h 1589088"/>
              <a:gd name="connsiteX4" fmla="*/ 1128712 w 1128712"/>
              <a:gd name="connsiteY4" fmla="*/ 869950 h 1589088"/>
              <a:gd name="connsiteX5" fmla="*/ 658812 w 1128712"/>
              <a:gd name="connsiteY5" fmla="*/ 0 h 1589088"/>
              <a:gd name="connsiteX6" fmla="*/ 6350 w 1128712"/>
              <a:gd name="connsiteY6" fmla="*/ 15875 h 1589088"/>
              <a:gd name="connsiteX0" fmla="*/ 6350 w 1128712"/>
              <a:gd name="connsiteY0" fmla="*/ 0 h 1592263"/>
              <a:gd name="connsiteX1" fmla="*/ 0 w 1128712"/>
              <a:gd name="connsiteY1" fmla="*/ 1487488 h 1592263"/>
              <a:gd name="connsiteX2" fmla="*/ 523875 w 1128712"/>
              <a:gd name="connsiteY2" fmla="*/ 1592263 h 1592263"/>
              <a:gd name="connsiteX3" fmla="*/ 1128712 w 1128712"/>
              <a:gd name="connsiteY3" fmla="*/ 1592263 h 1592263"/>
              <a:gd name="connsiteX4" fmla="*/ 1128712 w 1128712"/>
              <a:gd name="connsiteY4" fmla="*/ 873125 h 1592263"/>
              <a:gd name="connsiteX5" fmla="*/ 658812 w 1128712"/>
              <a:gd name="connsiteY5" fmla="*/ 3175 h 1592263"/>
              <a:gd name="connsiteX6" fmla="*/ 6350 w 1128712"/>
              <a:gd name="connsiteY6" fmla="*/ 0 h 1592263"/>
              <a:gd name="connsiteX0" fmla="*/ 183 w 1141595"/>
              <a:gd name="connsiteY0" fmla="*/ 0 h 1605091"/>
              <a:gd name="connsiteX1" fmla="*/ 12883 w 1141595"/>
              <a:gd name="connsiteY1" fmla="*/ 1500316 h 1605091"/>
              <a:gd name="connsiteX2" fmla="*/ 536758 w 1141595"/>
              <a:gd name="connsiteY2" fmla="*/ 1605091 h 1605091"/>
              <a:gd name="connsiteX3" fmla="*/ 1141595 w 1141595"/>
              <a:gd name="connsiteY3" fmla="*/ 1605091 h 1605091"/>
              <a:gd name="connsiteX4" fmla="*/ 1141595 w 1141595"/>
              <a:gd name="connsiteY4" fmla="*/ 885953 h 1605091"/>
              <a:gd name="connsiteX5" fmla="*/ 671695 w 1141595"/>
              <a:gd name="connsiteY5" fmla="*/ 16003 h 1605091"/>
              <a:gd name="connsiteX6" fmla="*/ 183 w 1141595"/>
              <a:gd name="connsiteY6" fmla="*/ 0 h 1605091"/>
              <a:gd name="connsiteX0" fmla="*/ 612 w 1129324"/>
              <a:gd name="connsiteY0" fmla="*/ 0 h 1592263"/>
              <a:gd name="connsiteX1" fmla="*/ 612 w 1129324"/>
              <a:gd name="connsiteY1" fmla="*/ 1487488 h 1592263"/>
              <a:gd name="connsiteX2" fmla="*/ 524487 w 1129324"/>
              <a:gd name="connsiteY2" fmla="*/ 1592263 h 1592263"/>
              <a:gd name="connsiteX3" fmla="*/ 1129324 w 1129324"/>
              <a:gd name="connsiteY3" fmla="*/ 1592263 h 1592263"/>
              <a:gd name="connsiteX4" fmla="*/ 1129324 w 1129324"/>
              <a:gd name="connsiteY4" fmla="*/ 873125 h 1592263"/>
              <a:gd name="connsiteX5" fmla="*/ 659424 w 1129324"/>
              <a:gd name="connsiteY5" fmla="*/ 3175 h 1592263"/>
              <a:gd name="connsiteX6" fmla="*/ 612 w 1129324"/>
              <a:gd name="connsiteY6" fmla="*/ 0 h 1592263"/>
              <a:gd name="connsiteX0" fmla="*/ 183 w 1141595"/>
              <a:gd name="connsiteY0" fmla="*/ 0 h 1592263"/>
              <a:gd name="connsiteX1" fmla="*/ 12883 w 1141595"/>
              <a:gd name="connsiteY1" fmla="*/ 1487488 h 1592263"/>
              <a:gd name="connsiteX2" fmla="*/ 536758 w 1141595"/>
              <a:gd name="connsiteY2" fmla="*/ 1592263 h 1592263"/>
              <a:gd name="connsiteX3" fmla="*/ 1141595 w 1141595"/>
              <a:gd name="connsiteY3" fmla="*/ 1592263 h 1592263"/>
              <a:gd name="connsiteX4" fmla="*/ 1141595 w 1141595"/>
              <a:gd name="connsiteY4" fmla="*/ 873125 h 1592263"/>
              <a:gd name="connsiteX5" fmla="*/ 671695 w 1141595"/>
              <a:gd name="connsiteY5" fmla="*/ 3175 h 1592263"/>
              <a:gd name="connsiteX6" fmla="*/ 183 w 1141595"/>
              <a:gd name="connsiteY6" fmla="*/ 0 h 1592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1595" h="1592263">
                <a:moveTo>
                  <a:pt x="183" y="0"/>
                </a:moveTo>
                <a:cubicBezTo>
                  <a:pt x="-1934" y="495829"/>
                  <a:pt x="15000" y="991659"/>
                  <a:pt x="12883" y="1487488"/>
                </a:cubicBezTo>
                <a:lnTo>
                  <a:pt x="536758" y="1592263"/>
                </a:lnTo>
                <a:lnTo>
                  <a:pt x="1141595" y="1592263"/>
                </a:lnTo>
                <a:lnTo>
                  <a:pt x="1141595" y="873125"/>
                </a:lnTo>
                <a:lnTo>
                  <a:pt x="671695" y="3175"/>
                </a:lnTo>
                <a:lnTo>
                  <a:pt x="183" y="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50800" dist="38100" dir="2699999" algn="ctr" rotWithShape="0">
                    <a:schemeClr val="tx1">
                      <a:alpha val="40000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r>
              <a:rPr lang="en-US" sz="1000" b="1" dirty="0" smtClean="0">
                <a:solidFill>
                  <a:schemeClr val="tx1"/>
                </a:solidFill>
              </a:rPr>
              <a:t>Gold </a:t>
            </a:r>
          </a:p>
          <a:p>
            <a:r>
              <a:rPr lang="en-US" sz="1000" b="1" dirty="0" smtClean="0">
                <a:solidFill>
                  <a:schemeClr val="tx1"/>
                </a:solidFill>
              </a:rPr>
              <a:t>Coast</a:t>
            </a:r>
          </a:p>
          <a:p>
            <a:endParaRPr lang="en-US" sz="1000" b="1" dirty="0">
              <a:solidFill>
                <a:schemeClr val="tx1"/>
              </a:solidFill>
            </a:endParaRPr>
          </a:p>
          <a:p>
            <a:r>
              <a:rPr lang="en-US" sz="1000" b="1" dirty="0" smtClean="0">
                <a:solidFill>
                  <a:schemeClr val="tx1"/>
                </a:solidFill>
              </a:rPr>
              <a:t>Streeterville</a:t>
            </a:r>
          </a:p>
          <a:p>
            <a:pPr algn="ctr"/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740370" y="2309293"/>
            <a:ext cx="98365" cy="10471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50800" dist="38100" dir="2699999" algn="ctr" rotWithShape="0">
                    <a:schemeClr val="tx1">
                      <a:alpha val="40000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74320" rtlCol="0" anchor="ctr"/>
          <a:lstStyle/>
          <a:p>
            <a:r>
              <a:rPr lang="en-US" sz="900" b="1" dirty="0" smtClean="0">
                <a:solidFill>
                  <a:schemeClr val="tx1"/>
                </a:solidFill>
              </a:rPr>
              <a:t>Gleacher Center</a:t>
            </a:r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606221" y="2927879"/>
            <a:ext cx="98365" cy="10471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50800" dist="38100" dir="2699999" algn="ctr" rotWithShape="0">
                    <a:schemeClr val="tx1">
                      <a:alpha val="40000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182880" rtlCol="0" anchor="ctr"/>
          <a:lstStyle/>
          <a:p>
            <a:pPr algn="r"/>
            <a:r>
              <a:rPr lang="en-US" sz="900" b="1" dirty="0" smtClean="0">
                <a:solidFill>
                  <a:schemeClr val="tx1"/>
                </a:solidFill>
              </a:rPr>
              <a:t>Metra station</a:t>
            </a:r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88623" y="5218981"/>
            <a:ext cx="514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Hyde Park</a:t>
            </a:r>
            <a:endParaRPr lang="en-US" sz="1200" b="1" dirty="0"/>
          </a:p>
        </p:txBody>
      </p:sp>
      <p:sp>
        <p:nvSpPr>
          <p:cNvPr id="25" name="Down Arrow 24"/>
          <p:cNvSpPr/>
          <p:nvPr/>
        </p:nvSpPr>
        <p:spPr>
          <a:xfrm>
            <a:off x="6332902" y="5618298"/>
            <a:ext cx="224287" cy="198408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28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735</TotalTime>
  <Words>851</Words>
  <Application>Microsoft Office PowerPoint</Application>
  <PresentationFormat>On-screen Show (4:3)</PresentationFormat>
  <Paragraphs>407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Living in Chicago Chicago Booth First Day</vt:lpstr>
      <vt:lpstr>Living in Chicago: The Basics</vt:lpstr>
      <vt:lpstr>Living in Chicago: Where am I?</vt:lpstr>
      <vt:lpstr>Living in Chicago: Neighborhood Overview</vt:lpstr>
      <vt:lpstr>Living in Chicago: Focus Area</vt:lpstr>
      <vt:lpstr>Chicago Booth Living: Overview</vt:lpstr>
      <vt:lpstr>Downtown | The Loop (60% of Students)</vt:lpstr>
      <vt:lpstr>South Loop (12% of Students)</vt:lpstr>
      <vt:lpstr>Gold Coast | Streeterville (~10% of Students)</vt:lpstr>
      <vt:lpstr>River North (5-10% of Students)</vt:lpstr>
      <vt:lpstr>Other Neighborhoods (10-15% of Students)</vt:lpstr>
      <vt:lpstr>Additional Considerations</vt:lpstr>
      <vt:lpstr>Questions?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Stuart Campbell</dc:creator>
  <cp:lastModifiedBy>Stuart Campbell</cp:lastModifiedBy>
  <cp:revision>17</cp:revision>
  <dcterms:created xsi:type="dcterms:W3CDTF">2015-02-03T16:13:31Z</dcterms:created>
  <dcterms:modified xsi:type="dcterms:W3CDTF">2015-02-06T16:03:10Z</dcterms:modified>
</cp:coreProperties>
</file>