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058" r:id="rId2"/>
  </p:sldIdLst>
  <p:sldSz cx="8961438" cy="6721475"/>
  <p:notesSz cx="7315200" cy="96012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">
          <p15:clr>
            <a:srgbClr val="A4A3A4"/>
          </p15:clr>
        </p15:guide>
        <p15:guide id="2" orient="horz" pos="3991">
          <p15:clr>
            <a:srgbClr val="A4A3A4"/>
          </p15:clr>
        </p15:guide>
        <p15:guide id="3" pos="260">
          <p15:clr>
            <a:srgbClr val="A4A3A4"/>
          </p15:clr>
        </p15:guide>
        <p15:guide id="4" pos="53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0066CC"/>
    <a:srgbClr val="670004"/>
    <a:srgbClr val="FFFF00"/>
    <a:srgbClr val="EAEAEA"/>
    <a:srgbClr val="800000"/>
    <a:srgbClr val="A50021"/>
    <a:srgbClr val="DDDDDD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>
      <p:cViewPr>
        <p:scale>
          <a:sx n="98" d="100"/>
          <a:sy n="98" d="100"/>
        </p:scale>
        <p:origin x="-2088" y="-468"/>
      </p:cViewPr>
      <p:guideLst>
        <p:guide orient="horz" pos="249"/>
        <p:guide orient="horz" pos="3991"/>
        <p:guide pos="260"/>
        <p:guide pos="5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7200"/>
    </p:cViewPr>
  </p:sorterViewPr>
  <p:notesViewPr>
    <p:cSldViewPr snapToGrid="0">
      <p:cViewPr varScale="1">
        <p:scale>
          <a:sx n="51" d="100"/>
          <a:sy n="51" d="100"/>
        </p:scale>
        <p:origin x="1962" y="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12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847725" y="601663"/>
            <a:ext cx="5635625" cy="4225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93725" y="5157788"/>
            <a:ext cx="623411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529388" y="9220200"/>
            <a:ext cx="5794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7441" eaLnBrk="1" hangingPunct="1">
              <a:spcBef>
                <a:spcPct val="0"/>
              </a:spcBef>
              <a:buClrTx/>
              <a:buSzTx/>
              <a:buFontTx/>
              <a:buNone/>
              <a:defRPr b="0"/>
            </a:lvl1pPr>
          </a:lstStyle>
          <a:p>
            <a:pPr>
              <a:defRPr/>
            </a:pPr>
            <a:fld id="{F1425D36-1BA6-445B-B000-54D3C7694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800850" y="100013"/>
            <a:ext cx="3079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defTabSz="949054" eaLnBrk="1" hangingPunct="1">
              <a:spcBef>
                <a:spcPct val="0"/>
              </a:spcBef>
              <a:buClrTx/>
              <a:buSzTx/>
              <a:buFontTx/>
              <a:buNone/>
              <a:defRPr sz="1700" b="0"/>
            </a:lvl1pPr>
          </a:lstStyle>
          <a:p>
            <a:pPr>
              <a:defRPr/>
            </a:pPr>
            <a:r>
              <a:rPr lang="en-US"/>
              <a:t>VGI-262607-545-20091013-GE2-c</a:t>
            </a:r>
          </a:p>
        </p:txBody>
      </p:sp>
    </p:spTree>
    <p:extLst>
      <p:ext uri="{BB962C8B-B14F-4D97-AF65-F5344CB8AC3E}">
        <p14:creationId xmlns:p14="http://schemas.microsoft.com/office/powerpoint/2010/main" val="32993812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anose="020B0604020202020204" pitchFamily="34" charset="0"/>
      <a:buChar char="▪"/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anose="020B0604020202020204" pitchFamily="34" charset="0"/>
      <a:buChar char="–"/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panose="020B0604020202020204" pitchFamily="34" charset="0"/>
      <a:buChar char="▫"/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panose="020B0604020202020204" pitchFamily="34" charset="0"/>
      <a:buChar char="-"/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microsoft.com/office/2007/relationships/hdphoto" Target="../media/hdphoto2.wdp"/><Relationship Id="rId5" Type="http://schemas.openxmlformats.org/officeDocument/2006/relationships/oleObject" Target="../embeddings/oleObject2.bin"/><Relationship Id="rId1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emf"/><Relationship Id="rId1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33844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6" y="5002311"/>
            <a:ext cx="8843182" cy="1725063"/>
          </a:xfrm>
          <a:prstGeom prst="rect">
            <a:avLst/>
          </a:prstGeom>
        </p:spPr>
      </p:pic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84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900" dirty="0" smtClean="0"/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022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900" b="0" dirty="0" smtClean="0"/>
              <a:t>Last Modified 08.02.2011 19:09:40 W. Europe Standard Time</a:t>
            </a: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705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900" b="0" dirty="0" smtClean="0"/>
              <a:t>Printed 9/27/2010 8:29:50 PM India Standard Time</a:t>
            </a:r>
          </a:p>
        </p:txBody>
      </p:sp>
      <p:grpSp>
        <p:nvGrpSpPr>
          <p:cNvPr id="9" name="McK Title Elements"/>
          <p:cNvGrpSpPr>
            <a:grpSpLocks/>
          </p:cNvGrpSpPr>
          <p:nvPr userDrawn="1"/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10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400" b="0" dirty="0" smtClean="0"/>
                <a:t>Document type</a:t>
              </a:r>
            </a:p>
          </p:txBody>
        </p:sp>
        <p:sp>
          <p:nvSpPr>
            <p:cNvPr id="11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400" b="0" dirty="0" smtClean="0"/>
                <a:t>Date</a:t>
              </a:r>
            </a:p>
          </p:txBody>
        </p:sp>
        <p:sp>
          <p:nvSpPr>
            <p:cNvPr id="12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277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algn="l" defTabSz="804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1638" algn="l" defTabSz="804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4863" algn="l" defTabSz="804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06500" algn="l" defTabSz="804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08138" algn="l" defTabSz="804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65338" defTabSz="8048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22538" defTabSz="8048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79738" defTabSz="8048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36938" defTabSz="8048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800" b="0" dirty="0" smtClean="0"/>
                <a:t>CONFIDENTIAL AND PROPRIETARY</a:t>
              </a:r>
            </a:p>
            <a:p>
              <a:pPr>
                <a:defRPr/>
              </a:pPr>
              <a:r>
                <a:rPr lang="en-US" sz="800" b="0" dirty="0" smtClean="0"/>
                <a:t>Any use of this material without specific permission of McKinsey &amp; Company is strictly prohibited</a:t>
              </a:r>
            </a:p>
          </p:txBody>
        </p:sp>
        <p:sp>
          <p:nvSpPr>
            <p:cNvPr id="13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  <p:sp>
          <p:nvSpPr>
            <p:cNvPr id="1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  <p:sp>
          <p:nvSpPr>
            <p:cNvPr id="15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0"/>
            <a:ext cx="4935537" cy="487363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2725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McK Disclaimer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021604" y="6550025"/>
            <a:ext cx="440848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defTabSz="804863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1638" algn="l" defTabSz="804863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4863" algn="l" defTabSz="804863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6500" algn="l" defTabSz="804863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08138" algn="l" defTabSz="804863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65338" defTabSz="804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2538" defTabSz="804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9738" defTabSz="804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36938" defTabSz="804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" b="0" dirty="0" smtClean="0"/>
              <a:t>CONFIDENTIAL AND PROPRIETARY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9" y="0"/>
            <a:ext cx="8921559" cy="17346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4" y="1662955"/>
            <a:ext cx="8895434" cy="1748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9"/>
          <a:stretch/>
        </p:blipFill>
        <p:spPr>
          <a:xfrm>
            <a:off x="78377" y="3339357"/>
            <a:ext cx="8882370" cy="173467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 bwMode="auto">
          <a:xfrm>
            <a:off x="0" y="0"/>
            <a:ext cx="2886891" cy="67214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3152" tIns="72009" rIns="72009" bIns="72009" numCol="1" rtlCol="0" anchor="ctr" anchorCtr="0" compatLnSpc="1">
            <a:prstTxWarp prst="textNoShape">
              <a:avLst/>
            </a:prstTxWarp>
          </a:bodyPr>
          <a:lstStyle/>
          <a:p>
            <a:pPr marL="193675" marR="0" indent="-192088" algn="ctr" defTabSz="895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5778972"/>
            <a:ext cx="2563585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3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7514D-033C-4453-B6E6-F5A20C81753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77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30188"/>
            <a:ext cx="2154237" cy="294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1900" cy="294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B372-A375-4B7C-9CB4-7088269F333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6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6ED1-0DB2-465C-BE22-3DCE336C415C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33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676400"/>
            <a:ext cx="7729537" cy="27955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4497388"/>
            <a:ext cx="7729537" cy="147161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CB79C-6955-4C52-BB97-FDD3F37E8A5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3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918F-E22C-4E0E-871C-96F0CFADCA7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02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357188"/>
            <a:ext cx="7729537" cy="1300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38" y="1647825"/>
            <a:ext cx="3790950" cy="808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38" y="2455863"/>
            <a:ext cx="3790950" cy="360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7075" y="1647825"/>
            <a:ext cx="3810000" cy="808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7075" y="2455863"/>
            <a:ext cx="3810000" cy="360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250A-B5EC-455E-8C7A-8BE5183992D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93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D5CD0-82E1-4245-8C2A-C0AB410051F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02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ED1C-F974-4AC0-8E76-9091CB434C6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816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7675"/>
            <a:ext cx="2889250" cy="1568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68375"/>
            <a:ext cx="4537075" cy="4776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538" y="2016125"/>
            <a:ext cx="2889250" cy="3735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8FBC-4195-4F2F-A9A2-4D8EC4B7304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59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47675"/>
            <a:ext cx="2889250" cy="1568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0" y="968375"/>
            <a:ext cx="4537075" cy="4776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538" y="2016125"/>
            <a:ext cx="2889250" cy="3735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9140-3BEA-4F73-B77B-681C294DEE3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7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096738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" name="SlideBottomBar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 marL="193675" indent="-192088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/>
            </a:pPr>
            <a:endParaRPr lang="en-US" sz="1200" dirty="0" smtClean="0"/>
          </a:p>
        </p:txBody>
      </p:sp>
      <p:sp>
        <p:nvSpPr>
          <p:cNvPr id="1028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400" b="0" dirty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613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288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31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31875" algn="l" defTabSz="8953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7613" algn="l" defTabSz="8953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4938" algn="l" defTabSz="8953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92288" algn="l" defTabSz="8953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b="0" dirty="0" smtClean="0"/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algn="l" defTabSz="895350">
                <a:spcBef>
                  <a:spcPct val="0"/>
                </a:spcBef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85813" indent="-142875" algn="l" defTabSz="895350">
                <a:spcBef>
                  <a:spcPct val="0"/>
                </a:spcBef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36625" indent="-149225" algn="l" defTabSz="895350">
                <a:spcBef>
                  <a:spcPct val="0"/>
                </a:spcBef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73150" indent="-134938" algn="l" defTabSz="895350">
                <a:spcBef>
                  <a:spcPct val="0"/>
                </a:spcBef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223963" indent="-149225" algn="l" defTabSz="895350">
                <a:spcBef>
                  <a:spcPct val="0"/>
                </a:spcBef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6811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1383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5955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0527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b="0" dirty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40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anose="020B0604020202020204" pitchFamily="34" charset="0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/>
                <a:t>Title</a:t>
              </a:r>
            </a:p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b="0" dirty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E4E59B-D79E-4A6A-BD69-73C61EBFBA5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033" name="Working Draft" hidden="1"/>
          <p:cNvSpPr txBox="1">
            <a:spLocks noChangeArrowheads="1"/>
          </p:cNvSpPr>
          <p:nvPr/>
        </p:nvSpPr>
        <p:spPr bwMode="auto">
          <a:xfrm rot="5400000">
            <a:off x="7967663" y="2811462"/>
            <a:ext cx="18478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600" b="0" dirty="0" smtClean="0"/>
              <a:t>Working Draft - Last Modified 08.02.2011 19:09:40</a:t>
            </a:r>
            <a:endParaRPr lang="en-US" sz="1600" b="0" dirty="0" smtClean="0"/>
          </a:p>
        </p:txBody>
      </p:sp>
      <p:sp>
        <p:nvSpPr>
          <p:cNvPr id="1034" name="Printed" hidden="1"/>
          <p:cNvSpPr txBox="1">
            <a:spLocks noChangeArrowheads="1"/>
          </p:cNvSpPr>
          <p:nvPr/>
        </p:nvSpPr>
        <p:spPr bwMode="auto">
          <a:xfrm rot="5400000">
            <a:off x="8340725" y="4291013"/>
            <a:ext cx="1101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600" b="0" dirty="0" smtClean="0"/>
              <a:t>Printed 9/27/2010 8:29:50 PM</a:t>
            </a:r>
            <a:endParaRPr lang="en-US" sz="1600" b="0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12" name="SlideLogoSeparator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18513" y="6403975"/>
            <a:ext cx="396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613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288" algn="l" defTabSz="89535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b="0" dirty="0" smtClean="0">
                <a:solidFill>
                  <a:schemeClr val="bg1"/>
                </a:solidFill>
              </a:rPr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chemeClr val="accent1">
              <a:lumMod val="25000"/>
            </a:schemeClr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70004"/>
          </a:solidFill>
          <a:latin typeface="Arial" panose="020B0604020202020204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70004"/>
          </a:solidFill>
          <a:latin typeface="Arial" panose="020B0604020202020204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70004"/>
          </a:solidFill>
          <a:latin typeface="Arial" panose="020B0604020202020204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70004"/>
          </a:solidFill>
          <a:latin typeface="Arial" panose="020B0604020202020204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25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kennedy@ChicagoBooth.edu" TargetMode="External"/><Relationship Id="rId3" Type="http://schemas.openxmlformats.org/officeDocument/2006/relationships/tags" Target="../tags/tag7.xml"/><Relationship Id="rId7" Type="http://schemas.openxmlformats.org/officeDocument/2006/relationships/hyperlink" Target="mailto:David.alexander@chicagobooth.edu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hyperlink" Target="mailto:jaredvbarnett@chicagobooth.edu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mailto:drosenst@chicagobooth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0065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895350" eaLnBrk="1" hangingPunct="1">
              <a:buClr>
                <a:schemeClr val="tx2"/>
              </a:buClr>
              <a:buSzPct val="125000"/>
              <a:defRPr/>
            </a:pPr>
            <a:endParaRPr lang="en-US" b="0" dirty="0">
              <a:latin typeface="+mn-lt"/>
              <a:sym typeface="+mn-lt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fld id="{41823F65-1CE2-4630-9134-39EDDADC7405}" type="slidenum">
              <a:rPr lang="en-US" altLang="en-US" sz="1000" smtClean="0">
                <a:solidFill>
                  <a:schemeClr val="bg1"/>
                </a:solidFill>
              </a:rPr>
              <a:pPr>
                <a:buClrTx/>
              </a:pPr>
              <a:t>0</a:t>
            </a:fld>
            <a:r>
              <a:rPr lang="en-US" altLang="en-US" sz="10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gray">
          <a:xfrm>
            <a:off x="1587019" y="138691"/>
            <a:ext cx="5773111" cy="4572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 lIns="90000" tIns="90000" rIns="90000" bIns="90000" anchor="ctr"/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125000"/>
            </a:pPr>
            <a:r>
              <a:rPr lang="en-US" altLang="en-US" sz="18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ExploreMore</a:t>
            </a:r>
            <a:r>
              <a:rPr lang="en-US" altLang="en-US" sz="1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Private Equity Panelists</a:t>
            </a:r>
            <a:endParaRPr lang="en-US" altLang="en-US" sz="18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92308"/>
              </p:ext>
            </p:extLst>
          </p:nvPr>
        </p:nvGraphicFramePr>
        <p:xfrm>
          <a:off x="646549" y="784158"/>
          <a:ext cx="7654050" cy="53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10"/>
                <a:gridCol w="1530810"/>
                <a:gridCol w="1530810"/>
                <a:gridCol w="1530810"/>
                <a:gridCol w="1530810"/>
              </a:tblGrid>
              <a:tr h="299184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David Alexander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Matt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Kennedy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Doug Rosenstein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Jared Barnett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6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Internship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Company &amp; Location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WL Ross &amp; Co. 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Private Equity</a:t>
                      </a:r>
                    </a:p>
                    <a:p>
                      <a:r>
                        <a:rPr lang="en-US" sz="1000" i="1" dirty="0" smtClean="0">
                          <a:solidFill>
                            <a:schemeClr val="tx1"/>
                          </a:solidFill>
                        </a:rPr>
                        <a:t>New York</a:t>
                      </a:r>
                      <a:endParaRPr lang="en-US" sz="1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Vistria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Group</a:t>
                      </a:r>
                    </a:p>
                    <a:p>
                      <a:r>
                        <a:rPr lang="en-US" sz="1000" i="1" dirty="0" smtClean="0">
                          <a:solidFill>
                            <a:schemeClr val="tx1"/>
                          </a:solidFill>
                        </a:rPr>
                        <a:t>Chicago</a:t>
                      </a:r>
                      <a:endParaRPr lang="en-US" sz="1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Pritzker Group Private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Capital</a:t>
                      </a:r>
                    </a:p>
                    <a:p>
                      <a:r>
                        <a:rPr lang="en-US" sz="1000" i="1" baseline="0" dirty="0" smtClean="0">
                          <a:solidFill>
                            <a:schemeClr val="tx1"/>
                          </a:solidFill>
                        </a:rPr>
                        <a:t>Chicago</a:t>
                      </a:r>
                      <a:endParaRPr lang="en-US" sz="1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Emerging Capital Partners</a:t>
                      </a:r>
                    </a:p>
                    <a:p>
                      <a:r>
                        <a:rPr lang="en-US" sz="1000" i="1" dirty="0" smtClean="0">
                          <a:solidFill>
                            <a:schemeClr val="tx1"/>
                          </a:solidFill>
                        </a:rPr>
                        <a:t>Nairobi</a:t>
                      </a:r>
                      <a:r>
                        <a:rPr lang="en-US" sz="1000" i="1" dirty="0" smtClean="0">
                          <a:solidFill>
                            <a:schemeClr val="tx1"/>
                          </a:solidFill>
                        </a:rPr>
                        <a:t>, Kenya</a:t>
                      </a:r>
                      <a:endParaRPr lang="en-US" sz="1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73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Pre-MBA Career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Raymond James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Energy Inv. Banking</a:t>
                      </a:r>
                    </a:p>
                    <a:p>
                      <a:r>
                        <a:rPr lang="en-US" sz="1000" i="1" dirty="0" smtClean="0">
                          <a:solidFill>
                            <a:schemeClr val="tx1"/>
                          </a:solidFill>
                        </a:rPr>
                        <a:t>Houston</a:t>
                      </a:r>
                    </a:p>
                    <a:p>
                      <a:endParaRPr lang="en-US" sz="100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i="0" dirty="0" smtClean="0">
                          <a:solidFill>
                            <a:schemeClr val="tx1"/>
                          </a:solidFill>
                        </a:rPr>
                        <a:t>Trinity Hunt Partners</a:t>
                      </a:r>
                    </a:p>
                    <a:p>
                      <a:r>
                        <a:rPr lang="en-US" sz="1000" i="0" dirty="0" smtClean="0">
                          <a:solidFill>
                            <a:schemeClr val="tx1"/>
                          </a:solidFill>
                        </a:rPr>
                        <a:t>Mid-market</a:t>
                      </a:r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</a:rPr>
                        <a:t> Private Equity</a:t>
                      </a:r>
                    </a:p>
                    <a:p>
                      <a:r>
                        <a:rPr lang="en-US" sz="1000" i="1" baseline="0" dirty="0" smtClean="0">
                          <a:solidFill>
                            <a:schemeClr val="tx1"/>
                          </a:solidFill>
                        </a:rPr>
                        <a:t>Dallas</a:t>
                      </a:r>
                      <a:endParaRPr lang="en-US" sz="1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Macquarie Group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Investment Banking</a:t>
                      </a:r>
                      <a:br>
                        <a:rPr lang="en-US" sz="1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i="1" dirty="0" smtClean="0">
                          <a:solidFill>
                            <a:schemeClr val="tx1"/>
                          </a:solidFill>
                        </a:rPr>
                        <a:t>Chicago</a:t>
                      </a:r>
                    </a:p>
                    <a:p>
                      <a:endParaRPr lang="en-US" sz="100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i="0" dirty="0" smtClean="0">
                          <a:solidFill>
                            <a:schemeClr val="tx1"/>
                          </a:solidFill>
                        </a:rPr>
                        <a:t>Raymond James</a:t>
                      </a:r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</a:rPr>
                        <a:t> Investment Banking</a:t>
                      </a:r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Sterling Partners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Mid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-Market PE</a:t>
                      </a:r>
                    </a:p>
                    <a:p>
                      <a:r>
                        <a:rPr lang="en-US" sz="1000" i="1" baseline="0" dirty="0" smtClean="0">
                          <a:solidFill>
                            <a:schemeClr val="tx1"/>
                          </a:solidFill>
                        </a:rPr>
                        <a:t>Chicago</a:t>
                      </a:r>
                    </a:p>
                    <a:p>
                      <a:endParaRPr lang="en-US" sz="100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i="0" baseline="0" dirty="0" err="1" smtClean="0">
                          <a:solidFill>
                            <a:schemeClr val="tx1"/>
                          </a:solidFill>
                        </a:rPr>
                        <a:t>BofA</a:t>
                      </a:r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</a:rPr>
                        <a:t> Merrill Lynch</a:t>
                      </a:r>
                    </a:p>
                    <a:p>
                      <a:r>
                        <a:rPr lang="en-US" sz="1000" i="0" baseline="0" dirty="0" smtClean="0">
                          <a:solidFill>
                            <a:schemeClr val="tx1"/>
                          </a:solidFill>
                        </a:rPr>
                        <a:t>Investment Banking</a:t>
                      </a:r>
                    </a:p>
                    <a:p>
                      <a:r>
                        <a:rPr lang="en-US" sz="1000" i="1" baseline="0" dirty="0" smtClean="0">
                          <a:solidFill>
                            <a:schemeClr val="tx1"/>
                          </a:solidFill>
                        </a:rPr>
                        <a:t>Chicago</a:t>
                      </a:r>
                      <a:endParaRPr lang="en-US" sz="1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McKinsey &amp;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Company</a:t>
                      </a:r>
                    </a:p>
                    <a:p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Serengeti Capital Partners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87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Post-MBA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Plans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WL Ross &amp; Co. </a:t>
                      </a:r>
                    </a:p>
                    <a:p>
                      <a:r>
                        <a:rPr lang="en-US" sz="1000" i="1" dirty="0" smtClean="0">
                          <a:solidFill>
                            <a:schemeClr val="tx1"/>
                          </a:solidFill>
                        </a:rPr>
                        <a:t>New York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Private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Equity – TBD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978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Booth Activities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PE Group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Hedge Fund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Group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PE/VC Lab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Comm.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</a:rPr>
                        <a:t>Innov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. TA</a:t>
                      </a:r>
                    </a:p>
                    <a:p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Traveling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&amp; going out in Lincoln Park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PE Group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PE/VC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Lab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Golf Club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Ski Club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PE Group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PE/VC Lab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Co-Chair: PE, Leadership in Action, and LDSSA Groups </a:t>
                      </a:r>
                    </a:p>
                    <a:p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</a:rPr>
                        <a:t>LEAD@Law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Booth Email Address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7"/>
                        </a:rPr>
                        <a:t>David.alexander@chicagobooth.edu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8"/>
                        </a:rPr>
                        <a:t>mkennedy@ChicagoBooth.edu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9"/>
                        </a:rPr>
                        <a:t>drosenst@chicagobooth.edu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10"/>
                        </a:rPr>
                        <a:t>jaredvbarnett@chicagobooth.edu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5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7824"/>
  <p:tag name="NP_IDX" val="8"/>
  <p:tag name="THINKCELLPRESENTATIONDONOTDELETE" val="&lt;?xml version=&quot;1.0&quot; encoding=&quot;UTF-16&quot; standalone=&quot;yes&quot;?&gt;&#10;&lt;root reqver=&quot;21047&quot;&gt;&lt;version val=&quot;2322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#d&lt;/m_strFormatTime&gt;&lt;/m_precDefaultDay&gt;&lt;m_mruColor&gt;&lt;m_vecMRU length=&quot;12&quot;&gt;&lt;elem m_fUsage=&quot;3.53762559900000050000E+000&quot;&gt;&lt;m_msothmcolidx val=&quot;0&quot;/&gt;&lt;m_rgb r=&quot;bf&quot; g=&quot;bf&quot; b=&quot;bf&quot;/&gt;&lt;m_ppcolschidx tagver0=&quot;23004&quot; tagname0=&quot;m_ppcolschidxUNRECOGNIZED&quot; val=&quot;0&quot;/&gt;&lt;m_nBrightness val=&quot;0&quot;/&gt;&lt;/elem&gt;&lt;elem m_fUsage=&quot;2.98134013257100030000E+000&quot;&gt;&lt;m_msothmcolidx val=&quot;0&quot;/&gt;&lt;m_rgb r=&quot;0&quot; g=&quot;20&quot; b=&quot;60&quot;/&gt;&lt;m_ppcolschidx tagver0=&quot;23004&quot; tagname0=&quot;m_ppcolschidxUNRECOGNIZED&quot; val=&quot;0&quot;/&gt;&lt;m_nBrightness val=&quot;0&quot;/&gt;&lt;/elem&gt;&lt;elem m_fUsage=&quot;1.12276165207514580000E+000&quot;&gt;&lt;m_msothmcolidx val=&quot;0&quot;/&gt;&lt;m_rgb r=&quot;92&quot; g=&quot;d0&quot; b=&quot;50&quot;/&gt;&lt;m_ppcolschidx tagver0=&quot;23004&quot; tagname0=&quot;m_ppcolschidxUNRECOGNIZED&quot; val=&quot;0&quot;/&gt;&lt;m_nBrightness val=&quot;0&quot;/&gt;&lt;/elem&gt;&lt;elem m_fUsage=&quot;5.90490000000000180000E-001&quot;&gt;&lt;m_msothmcolidx val=&quot;0&quot;/&gt;&lt;m_rgb r=&quot;29&quot; g=&quot;37&quot; b=&quot;74&quot;/&gt;&lt;m_ppcolschidx tagver0=&quot;23004&quot; tagname0=&quot;m_ppcolschidxUNRECOGNIZED&quot; val=&quot;0&quot;/&gt;&lt;m_nBrightness val=&quot;0&quot;/&gt;&lt;/elem&gt;&lt;elem m_fUsage=&quot;5.26885127923444660000E-001&quot;&gt;&lt;m_msothmcolidx val=&quot;0&quot;/&gt;&lt;m_rgb r=&quot;91&quot; g=&quot;91&quot; b=&quot;91&quot;/&gt;&lt;m_ppcolschidx tagver0=&quot;23004&quot; tagname0=&quot;m_ppcolschidxUNRECOGNIZED&quot; val=&quot;0&quot;/&gt;&lt;m_nBrightness val=&quot;0&quot;/&gt;&lt;/elem&gt;&lt;elem m_fUsage=&quot;3.03969343796004650000E-001&quot;&gt;&lt;m_msothmcolidx val=&quot;0&quot;/&gt;&lt;m_rgb r=&quot;67&quot; g=&quot;0&quot; b=&quot;4&quot;/&gt;&lt;m_ppcolschidx tagver0=&quot;23004&quot; tagname0=&quot;m_ppcolschidxUNRECOGNIZED&quot; val=&quot;0&quot;/&gt;&lt;m_nBrightness val=&quot;0&quot;/&gt;&lt;/elem&gt;&lt;elem m_fUsage=&quot;3.01856988763965000000E-001&quot;&gt;&lt;m_msothmcolidx val=&quot;0&quot;/&gt;&lt;m_rgb r=&quot;57&quot; g=&quot;57&quot; b=&quot;57&quot;/&gt;&lt;m_ppcolschidx tagver0=&quot;23004&quot; tagname0=&quot;m_ppcolschidxUNRECOGNIZED&quot; val=&quot;0&quot;/&gt;&lt;m_nBrightness val=&quot;0&quot;/&gt;&lt;/elem&gt;&lt;elem m_fUsage=&quot;1.85302018885184190000E-001&quot;&gt;&lt;m_msothmcolidx val=&quot;0&quot;/&gt;&lt;m_rgb r=&quot;f5&quot; g=&quot;f8&quot; b=&quot;fa&quot;/&gt;&lt;m_ppcolschidx tagver0=&quot;23004&quot; tagname0=&quot;m_ppcolschidxUNRECOGNIZED&quot; val=&quot;0&quot;/&gt;&lt;m_nBrightness val=&quot;0&quot;/&gt;&lt;/elem&gt;&lt;elem m_fUsage=&quot;1.70075784303499710000E-001&quot;&gt;&lt;m_msothmcolidx val=&quot;0&quot;/&gt;&lt;m_rgb r=&quot;b6&quot; g=&quot;b6&quot; b=&quot;b6&quot;/&gt;&lt;m_ppcolschidx tagver0=&quot;23004&quot; tagname0=&quot;m_ppcolschidxUNRECOGNIZED&quot; val=&quot;0&quot;/&gt;&lt;m_nBrightness val=&quot;0&quot;/&gt;&lt;/elem&gt;&lt;elem m_fUsage=&quot;1.54005714924131260000E-001&quot;&gt;&lt;m_msothmcolidx val=&quot;0&quot;/&gt;&lt;m_rgb r=&quot;1a&quot; g=&quot;8c&quot; b=&quot;9&quot;/&gt;&lt;m_ppcolschidx tagver0=&quot;23004&quot; tagname0=&quot;m_ppcolschidxUNRECOGNIZED&quot; val=&quot;0&quot;/&gt;&lt;m_nBrightness val=&quot;0&quot;/&gt;&lt;/elem&gt;&lt;elem m_fUsage=&quot;1.22033430498020110000E-001&quot;&gt;&lt;m_msothmcolidx val=&quot;0&quot;/&gt;&lt;m_rgb r=&quot;ce&quot; g=&quot;23&quot; b=&quot;1a&quot;/&gt;&lt;m_ppcolschidx tagver0=&quot;23004&quot; tagname0=&quot;m_ppcolschidxUNRECOGNIZED&quot; val=&quot;0&quot;/&gt;&lt;m_nBrightness val=&quot;0&quot;/&gt;&lt;/elem&gt;&lt;elem m_fUsage=&quot;4.56775907450774760000E-004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WHq4KUkei1Qz2sJ6Ukg"/>
</p:tagLst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9050" cap="flat" cmpd="sng" algn="ctr">
          <a:solidFill>
            <a:srgbClr val="0065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3152" tIns="72009" rIns="72009" bIns="72009" numCol="1" anchor="ctr" anchorCtr="0" compatLnSpc="1">
        <a:prstTxWarp prst="textNoShape">
          <a:avLst/>
        </a:prstTxWarp>
      </a:bodyPr>
      <a:lstStyle>
        <a:defPPr marL="193675" marR="0" indent="-192088" algn="ctr" defTabSz="8953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125000"/>
          <a:buFont typeface="Arial" panose="020B0604020202020204" pitchFamily="34" charset="0"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9050" cap="flat" cmpd="sng" algn="ctr">
          <a:solidFill>
            <a:srgbClr val="0065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3152" tIns="72009" rIns="72009" bIns="72009" numCol="1" anchor="ctr" anchorCtr="0" compatLnSpc="1">
        <a:prstTxWarp prst="textNoShape">
          <a:avLst/>
        </a:prstTxWarp>
      </a:bodyPr>
      <a:lstStyle>
        <a:defPPr marL="193675" marR="0" indent="-192088" algn="ctr" defTabSz="8953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125000"/>
          <a:buFont typeface="Arial" panose="020B0604020202020204" pitchFamily="34" charset="0"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37563</TotalTime>
  <Words>144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Blank</vt:lpstr>
      <vt:lpstr>think-cell Slide</vt:lpstr>
      <vt:lpstr>PowerPoint Presentation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Corporate &amp; Investment Banking</dc:title>
  <dc:creator>Fabian Löhner</dc:creator>
  <cp:lastModifiedBy>Adam Nelson</cp:lastModifiedBy>
  <cp:revision>3280</cp:revision>
  <cp:lastPrinted>2013-12-16T19:21:31Z</cp:lastPrinted>
  <dcterms:created xsi:type="dcterms:W3CDTF">2009-10-05T10:00:52Z</dcterms:created>
  <dcterms:modified xsi:type="dcterms:W3CDTF">2014-10-13T15:28:41Z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Title">
    <vt:lpwstr>The future of Corporate &amp; Investment Banking</vt:lpwstr>
  </property>
  <property fmtid="{D5CDD505-2E9C-101B-9397-08002B2CF9AE}" pid="7" name="Event">
    <vt:lpwstr/>
  </property>
  <property fmtid="{D5CDD505-2E9C-101B-9397-08002B2CF9AE}" pid="8" name="Delivery Date">
    <vt:lpwstr>January 2011</vt:lpwstr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